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79" r:id="rId3"/>
    <p:sldId id="259" r:id="rId4"/>
    <p:sldId id="260" r:id="rId5"/>
    <p:sldId id="280" r:id="rId6"/>
    <p:sldId id="264" r:id="rId7"/>
    <p:sldId id="281" r:id="rId8"/>
    <p:sldId id="265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CCFF66"/>
    <a:srgbClr val="0000FF"/>
    <a:srgbClr val="8000FF"/>
    <a:srgbClr val="00FF00"/>
    <a:srgbClr val="695C53"/>
    <a:srgbClr val="6A5E55"/>
    <a:srgbClr val="655950"/>
    <a:srgbClr val="FF8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87" autoAdjust="0"/>
    <p:restoredTop sz="95065" autoAdjust="0"/>
  </p:normalViewPr>
  <p:slideViewPr>
    <p:cSldViewPr snapToGrid="0" snapToObjects="1">
      <p:cViewPr>
        <p:scale>
          <a:sx n="85" d="100"/>
          <a:sy n="85" d="100"/>
        </p:scale>
        <p:origin x="-2648" y="-124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884440-191B-FD4F-9C51-AEF137B009C7}" type="doc">
      <dgm:prSet loTypeId="urn:microsoft.com/office/officeart/2005/8/layout/cycle8" loCatId="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89261336-14F2-3644-B27A-9F8F967750AE}">
      <dgm:prSet phldrT="[Text]"/>
      <dgm:spPr/>
      <dgm:t>
        <a:bodyPr/>
        <a:lstStyle/>
        <a:p>
          <a:r>
            <a:rPr lang="en-US" dirty="0" smtClean="0"/>
            <a:t>TCR</a:t>
          </a:r>
          <a:endParaRPr lang="en-US" dirty="0"/>
        </a:p>
      </dgm:t>
    </dgm:pt>
    <dgm:pt modelId="{BF406BB3-3148-8344-B270-B90CFD4C1703}" type="parTrans" cxnId="{23735D0F-7931-2344-82C8-B38FF9C1AEA8}">
      <dgm:prSet/>
      <dgm:spPr/>
      <dgm:t>
        <a:bodyPr/>
        <a:lstStyle/>
        <a:p>
          <a:endParaRPr lang="en-US"/>
        </a:p>
      </dgm:t>
    </dgm:pt>
    <dgm:pt modelId="{7A126590-9CD5-3943-A826-C2579046EF8B}" type="sibTrans" cxnId="{23735D0F-7931-2344-82C8-B38FF9C1AEA8}">
      <dgm:prSet/>
      <dgm:spPr/>
      <dgm:t>
        <a:bodyPr/>
        <a:lstStyle/>
        <a:p>
          <a:endParaRPr lang="en-US"/>
        </a:p>
      </dgm:t>
    </dgm:pt>
    <dgm:pt modelId="{732DAD9E-864E-B841-8663-18D5111A2000}">
      <dgm:prSet phldrT="[Text]"/>
      <dgm:spPr/>
      <dgm:t>
        <a:bodyPr/>
        <a:lstStyle/>
        <a:p>
          <a:r>
            <a:rPr lang="en-US" dirty="0" smtClean="0"/>
            <a:t>Disease</a:t>
          </a:r>
          <a:endParaRPr lang="en-US" dirty="0"/>
        </a:p>
      </dgm:t>
    </dgm:pt>
    <dgm:pt modelId="{8E061960-27CB-B44A-AE83-7B15C1E51967}" type="parTrans" cxnId="{718AB716-BC4F-BE45-8D98-F837F28150A6}">
      <dgm:prSet/>
      <dgm:spPr/>
      <dgm:t>
        <a:bodyPr/>
        <a:lstStyle/>
        <a:p>
          <a:endParaRPr lang="en-US"/>
        </a:p>
      </dgm:t>
    </dgm:pt>
    <dgm:pt modelId="{7EC8A55D-2E19-B846-9C2D-91742DB2304C}" type="sibTrans" cxnId="{718AB716-BC4F-BE45-8D98-F837F28150A6}">
      <dgm:prSet/>
      <dgm:spPr/>
      <dgm:t>
        <a:bodyPr/>
        <a:lstStyle/>
        <a:p>
          <a:endParaRPr lang="en-US"/>
        </a:p>
      </dgm:t>
    </dgm:pt>
    <dgm:pt modelId="{4802BD87-E9D8-2447-B6BC-0D0B3E0EE6FF}">
      <dgm:prSet phldrT="[Text]"/>
      <dgm:spPr/>
      <dgm:t>
        <a:bodyPr/>
        <a:lstStyle/>
        <a:p>
          <a:r>
            <a:rPr lang="en-US" dirty="0" smtClean="0"/>
            <a:t>Tissue</a:t>
          </a:r>
          <a:endParaRPr lang="en-US" dirty="0"/>
        </a:p>
      </dgm:t>
    </dgm:pt>
    <dgm:pt modelId="{D2B1547A-F11E-144C-92EF-B1D0FD81C95F}" type="parTrans" cxnId="{F812EB2D-6DA6-CE46-91CB-094201EEDBC9}">
      <dgm:prSet/>
      <dgm:spPr/>
      <dgm:t>
        <a:bodyPr/>
        <a:lstStyle/>
        <a:p>
          <a:endParaRPr lang="en-US"/>
        </a:p>
      </dgm:t>
    </dgm:pt>
    <dgm:pt modelId="{40E1FAAA-6EE6-0241-BBB1-4DCCA5EF7142}" type="sibTrans" cxnId="{F812EB2D-6DA6-CE46-91CB-094201EEDBC9}">
      <dgm:prSet/>
      <dgm:spPr/>
      <dgm:t>
        <a:bodyPr/>
        <a:lstStyle/>
        <a:p>
          <a:endParaRPr lang="en-US"/>
        </a:p>
      </dgm:t>
    </dgm:pt>
    <dgm:pt modelId="{FE260466-BA4B-EF44-9E2E-1B9FC1ABABB0}" type="pres">
      <dgm:prSet presAssocID="{1C884440-191B-FD4F-9C51-AEF137B009C7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DA8CA0E-6E1E-404B-A508-F2545480DDFF}" type="pres">
      <dgm:prSet presAssocID="{1C884440-191B-FD4F-9C51-AEF137B009C7}" presName="wedge1" presStyleLbl="node1" presStyleIdx="0" presStyleCnt="3"/>
      <dgm:spPr/>
      <dgm:t>
        <a:bodyPr/>
        <a:lstStyle/>
        <a:p>
          <a:endParaRPr lang="en-US"/>
        </a:p>
      </dgm:t>
    </dgm:pt>
    <dgm:pt modelId="{EEF9E11D-0459-0141-AE6B-7E63921E60FF}" type="pres">
      <dgm:prSet presAssocID="{1C884440-191B-FD4F-9C51-AEF137B009C7}" presName="dummy1a" presStyleCnt="0"/>
      <dgm:spPr/>
    </dgm:pt>
    <dgm:pt modelId="{276AD39F-3A23-464E-947A-5E360574B85C}" type="pres">
      <dgm:prSet presAssocID="{1C884440-191B-FD4F-9C51-AEF137B009C7}" presName="dummy1b" presStyleCnt="0"/>
      <dgm:spPr/>
    </dgm:pt>
    <dgm:pt modelId="{6B294AAE-8C82-6142-B4C1-625BD4555CFB}" type="pres">
      <dgm:prSet presAssocID="{1C884440-191B-FD4F-9C51-AEF137B009C7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F12246-27B1-C64D-8C6A-B19256B4E284}" type="pres">
      <dgm:prSet presAssocID="{1C884440-191B-FD4F-9C51-AEF137B009C7}" presName="wedge2" presStyleLbl="node1" presStyleIdx="1" presStyleCnt="3"/>
      <dgm:spPr/>
      <dgm:t>
        <a:bodyPr/>
        <a:lstStyle/>
        <a:p>
          <a:endParaRPr lang="en-US"/>
        </a:p>
      </dgm:t>
    </dgm:pt>
    <dgm:pt modelId="{F3BAD780-82A6-5240-BE38-12C255FDCA54}" type="pres">
      <dgm:prSet presAssocID="{1C884440-191B-FD4F-9C51-AEF137B009C7}" presName="dummy2a" presStyleCnt="0"/>
      <dgm:spPr/>
    </dgm:pt>
    <dgm:pt modelId="{A4B3E321-485C-0249-8FE7-56F759861B0F}" type="pres">
      <dgm:prSet presAssocID="{1C884440-191B-FD4F-9C51-AEF137B009C7}" presName="dummy2b" presStyleCnt="0"/>
      <dgm:spPr/>
    </dgm:pt>
    <dgm:pt modelId="{C1B4C2B7-729D-B047-A25F-96339AC563E5}" type="pres">
      <dgm:prSet presAssocID="{1C884440-191B-FD4F-9C51-AEF137B009C7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A76D57-18BC-8F4F-A7EA-882D0C0A3FE6}" type="pres">
      <dgm:prSet presAssocID="{1C884440-191B-FD4F-9C51-AEF137B009C7}" presName="wedge3" presStyleLbl="node1" presStyleIdx="2" presStyleCnt="3"/>
      <dgm:spPr/>
      <dgm:t>
        <a:bodyPr/>
        <a:lstStyle/>
        <a:p>
          <a:endParaRPr lang="en-US"/>
        </a:p>
      </dgm:t>
    </dgm:pt>
    <dgm:pt modelId="{6C734BC5-C07F-9244-9945-8D8E62E0F3D4}" type="pres">
      <dgm:prSet presAssocID="{1C884440-191B-FD4F-9C51-AEF137B009C7}" presName="dummy3a" presStyleCnt="0"/>
      <dgm:spPr/>
    </dgm:pt>
    <dgm:pt modelId="{3E7BADF5-ACB9-3E4F-8445-C86B7C48FB89}" type="pres">
      <dgm:prSet presAssocID="{1C884440-191B-FD4F-9C51-AEF137B009C7}" presName="dummy3b" presStyleCnt="0"/>
      <dgm:spPr/>
    </dgm:pt>
    <dgm:pt modelId="{37390CBA-CFC9-6B44-A2FB-4B33022B8388}" type="pres">
      <dgm:prSet presAssocID="{1C884440-191B-FD4F-9C51-AEF137B009C7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3E8889-3854-2F43-84F5-581E6AD0DCD3}" type="pres">
      <dgm:prSet presAssocID="{7A126590-9CD5-3943-A826-C2579046EF8B}" presName="arrowWedge1" presStyleLbl="fgSibTrans2D1" presStyleIdx="0" presStyleCnt="3"/>
      <dgm:spPr/>
    </dgm:pt>
    <dgm:pt modelId="{FCB7E724-22BD-7748-993A-75D1689D58D8}" type="pres">
      <dgm:prSet presAssocID="{7EC8A55D-2E19-B846-9C2D-91742DB2304C}" presName="arrowWedge2" presStyleLbl="fgSibTrans2D1" presStyleIdx="1" presStyleCnt="3"/>
      <dgm:spPr/>
    </dgm:pt>
    <dgm:pt modelId="{3C3B8937-40E2-3B49-8105-7237D76575D3}" type="pres">
      <dgm:prSet presAssocID="{40E1FAAA-6EE6-0241-BBB1-4DCCA5EF7142}" presName="arrowWedge3" presStyleLbl="fgSibTrans2D1" presStyleIdx="2" presStyleCnt="3"/>
      <dgm:spPr/>
      <dgm:t>
        <a:bodyPr/>
        <a:lstStyle/>
        <a:p>
          <a:endParaRPr lang="en-US"/>
        </a:p>
      </dgm:t>
    </dgm:pt>
  </dgm:ptLst>
  <dgm:cxnLst>
    <dgm:cxn modelId="{C8781FC1-8E56-2C4A-AD9C-352DDC25B171}" type="presOf" srcId="{4802BD87-E9D8-2447-B6BC-0D0B3E0EE6FF}" destId="{37390CBA-CFC9-6B44-A2FB-4B33022B8388}" srcOrd="1" destOrd="0" presId="urn:microsoft.com/office/officeart/2005/8/layout/cycle8"/>
    <dgm:cxn modelId="{E1BBBD90-DB5F-1B44-8F20-740BF7800D52}" type="presOf" srcId="{89261336-14F2-3644-B27A-9F8F967750AE}" destId="{8DA8CA0E-6E1E-404B-A508-F2545480DDFF}" srcOrd="0" destOrd="0" presId="urn:microsoft.com/office/officeart/2005/8/layout/cycle8"/>
    <dgm:cxn modelId="{23735D0F-7931-2344-82C8-B38FF9C1AEA8}" srcId="{1C884440-191B-FD4F-9C51-AEF137B009C7}" destId="{89261336-14F2-3644-B27A-9F8F967750AE}" srcOrd="0" destOrd="0" parTransId="{BF406BB3-3148-8344-B270-B90CFD4C1703}" sibTransId="{7A126590-9CD5-3943-A826-C2579046EF8B}"/>
    <dgm:cxn modelId="{722E540B-10F3-D14E-A09C-1498FBD6B9ED}" type="presOf" srcId="{732DAD9E-864E-B841-8663-18D5111A2000}" destId="{C1B4C2B7-729D-B047-A25F-96339AC563E5}" srcOrd="1" destOrd="0" presId="urn:microsoft.com/office/officeart/2005/8/layout/cycle8"/>
    <dgm:cxn modelId="{281A3BDF-77C4-2149-BE1D-B424FB917529}" type="presOf" srcId="{732DAD9E-864E-B841-8663-18D5111A2000}" destId="{D7F12246-27B1-C64D-8C6A-B19256B4E284}" srcOrd="0" destOrd="0" presId="urn:microsoft.com/office/officeart/2005/8/layout/cycle8"/>
    <dgm:cxn modelId="{F812EB2D-6DA6-CE46-91CB-094201EEDBC9}" srcId="{1C884440-191B-FD4F-9C51-AEF137B009C7}" destId="{4802BD87-E9D8-2447-B6BC-0D0B3E0EE6FF}" srcOrd="2" destOrd="0" parTransId="{D2B1547A-F11E-144C-92EF-B1D0FD81C95F}" sibTransId="{40E1FAAA-6EE6-0241-BBB1-4DCCA5EF7142}"/>
    <dgm:cxn modelId="{C841E396-F93F-E547-9A1B-139B54FFF2EC}" type="presOf" srcId="{1C884440-191B-FD4F-9C51-AEF137B009C7}" destId="{FE260466-BA4B-EF44-9E2E-1B9FC1ABABB0}" srcOrd="0" destOrd="0" presId="urn:microsoft.com/office/officeart/2005/8/layout/cycle8"/>
    <dgm:cxn modelId="{DA081FD9-4E7A-C144-92E0-C657880DD9D2}" type="presOf" srcId="{4802BD87-E9D8-2447-B6BC-0D0B3E0EE6FF}" destId="{32A76D57-18BC-8F4F-A7EA-882D0C0A3FE6}" srcOrd="0" destOrd="0" presId="urn:microsoft.com/office/officeart/2005/8/layout/cycle8"/>
    <dgm:cxn modelId="{718AB716-BC4F-BE45-8D98-F837F28150A6}" srcId="{1C884440-191B-FD4F-9C51-AEF137B009C7}" destId="{732DAD9E-864E-B841-8663-18D5111A2000}" srcOrd="1" destOrd="0" parTransId="{8E061960-27CB-B44A-AE83-7B15C1E51967}" sibTransId="{7EC8A55D-2E19-B846-9C2D-91742DB2304C}"/>
    <dgm:cxn modelId="{CE0A0ACA-BE23-334F-8BF3-EA9028E415BB}" type="presOf" srcId="{89261336-14F2-3644-B27A-9F8F967750AE}" destId="{6B294AAE-8C82-6142-B4C1-625BD4555CFB}" srcOrd="1" destOrd="0" presId="urn:microsoft.com/office/officeart/2005/8/layout/cycle8"/>
    <dgm:cxn modelId="{68D83CDB-A36D-C24E-8B9F-0CC71D62EADE}" type="presParOf" srcId="{FE260466-BA4B-EF44-9E2E-1B9FC1ABABB0}" destId="{8DA8CA0E-6E1E-404B-A508-F2545480DDFF}" srcOrd="0" destOrd="0" presId="urn:microsoft.com/office/officeart/2005/8/layout/cycle8"/>
    <dgm:cxn modelId="{A2540C17-DE9A-474C-AA2F-22A6336AF732}" type="presParOf" srcId="{FE260466-BA4B-EF44-9E2E-1B9FC1ABABB0}" destId="{EEF9E11D-0459-0141-AE6B-7E63921E60FF}" srcOrd="1" destOrd="0" presId="urn:microsoft.com/office/officeart/2005/8/layout/cycle8"/>
    <dgm:cxn modelId="{1C01DEB0-4889-F541-9202-FE7D32BA9796}" type="presParOf" srcId="{FE260466-BA4B-EF44-9E2E-1B9FC1ABABB0}" destId="{276AD39F-3A23-464E-947A-5E360574B85C}" srcOrd="2" destOrd="0" presId="urn:microsoft.com/office/officeart/2005/8/layout/cycle8"/>
    <dgm:cxn modelId="{049AAB5A-5FE5-6B42-9834-68F948F88E39}" type="presParOf" srcId="{FE260466-BA4B-EF44-9E2E-1B9FC1ABABB0}" destId="{6B294AAE-8C82-6142-B4C1-625BD4555CFB}" srcOrd="3" destOrd="0" presId="urn:microsoft.com/office/officeart/2005/8/layout/cycle8"/>
    <dgm:cxn modelId="{CB7E6A88-6EC9-F044-B7A1-D4ADF598C954}" type="presParOf" srcId="{FE260466-BA4B-EF44-9E2E-1B9FC1ABABB0}" destId="{D7F12246-27B1-C64D-8C6A-B19256B4E284}" srcOrd="4" destOrd="0" presId="urn:microsoft.com/office/officeart/2005/8/layout/cycle8"/>
    <dgm:cxn modelId="{B926560F-2963-A34B-B5CA-9D38BB642EB9}" type="presParOf" srcId="{FE260466-BA4B-EF44-9E2E-1B9FC1ABABB0}" destId="{F3BAD780-82A6-5240-BE38-12C255FDCA54}" srcOrd="5" destOrd="0" presId="urn:microsoft.com/office/officeart/2005/8/layout/cycle8"/>
    <dgm:cxn modelId="{07603573-E291-AD42-A81C-08C84B0B370A}" type="presParOf" srcId="{FE260466-BA4B-EF44-9E2E-1B9FC1ABABB0}" destId="{A4B3E321-485C-0249-8FE7-56F759861B0F}" srcOrd="6" destOrd="0" presId="urn:microsoft.com/office/officeart/2005/8/layout/cycle8"/>
    <dgm:cxn modelId="{E55DEAA9-F41D-E34E-BA83-4B89576A1020}" type="presParOf" srcId="{FE260466-BA4B-EF44-9E2E-1B9FC1ABABB0}" destId="{C1B4C2B7-729D-B047-A25F-96339AC563E5}" srcOrd="7" destOrd="0" presId="urn:microsoft.com/office/officeart/2005/8/layout/cycle8"/>
    <dgm:cxn modelId="{A9BC268F-A8E7-4349-AE0F-3CB93E08C3FE}" type="presParOf" srcId="{FE260466-BA4B-EF44-9E2E-1B9FC1ABABB0}" destId="{32A76D57-18BC-8F4F-A7EA-882D0C0A3FE6}" srcOrd="8" destOrd="0" presId="urn:microsoft.com/office/officeart/2005/8/layout/cycle8"/>
    <dgm:cxn modelId="{A7B76A1C-345A-5F42-933D-3362B86A9524}" type="presParOf" srcId="{FE260466-BA4B-EF44-9E2E-1B9FC1ABABB0}" destId="{6C734BC5-C07F-9244-9945-8D8E62E0F3D4}" srcOrd="9" destOrd="0" presId="urn:microsoft.com/office/officeart/2005/8/layout/cycle8"/>
    <dgm:cxn modelId="{1DED45E6-0393-234C-9F1F-F3D23C43382C}" type="presParOf" srcId="{FE260466-BA4B-EF44-9E2E-1B9FC1ABABB0}" destId="{3E7BADF5-ACB9-3E4F-8445-C86B7C48FB89}" srcOrd="10" destOrd="0" presId="urn:microsoft.com/office/officeart/2005/8/layout/cycle8"/>
    <dgm:cxn modelId="{48F3AFFB-6866-DC4E-9DC9-481F6E0D2684}" type="presParOf" srcId="{FE260466-BA4B-EF44-9E2E-1B9FC1ABABB0}" destId="{37390CBA-CFC9-6B44-A2FB-4B33022B8388}" srcOrd="11" destOrd="0" presId="urn:microsoft.com/office/officeart/2005/8/layout/cycle8"/>
    <dgm:cxn modelId="{3A5CBEF2-2BED-6545-9F0F-0BBCF15C6FED}" type="presParOf" srcId="{FE260466-BA4B-EF44-9E2E-1B9FC1ABABB0}" destId="{FB3E8889-3854-2F43-84F5-581E6AD0DCD3}" srcOrd="12" destOrd="0" presId="urn:microsoft.com/office/officeart/2005/8/layout/cycle8"/>
    <dgm:cxn modelId="{A08E83F9-956C-8D4D-93AE-188866665E16}" type="presParOf" srcId="{FE260466-BA4B-EF44-9E2E-1B9FC1ABABB0}" destId="{FCB7E724-22BD-7748-993A-75D1689D58D8}" srcOrd="13" destOrd="0" presId="urn:microsoft.com/office/officeart/2005/8/layout/cycle8"/>
    <dgm:cxn modelId="{EE78B944-509E-8041-AE8C-0CC3AECF92DF}" type="presParOf" srcId="{FE260466-BA4B-EF44-9E2E-1B9FC1ABABB0}" destId="{3C3B8937-40E2-3B49-8105-7237D76575D3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F07BD04-BA17-7A44-9A05-C79104374E39}" type="doc">
      <dgm:prSet loTypeId="urn:microsoft.com/office/officeart/2008/layout/RadialCluster" loCatId="" qsTypeId="urn:microsoft.com/office/officeart/2005/8/quickstyle/simple3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9D77F548-274C-204F-8B6D-8F5140DB56C2}">
      <dgm:prSet phldrT="[Text]" custT="1"/>
      <dgm:spPr/>
      <dgm:t>
        <a:bodyPr/>
        <a:lstStyle/>
        <a:p>
          <a:r>
            <a:rPr lang="en-US" sz="1800" dirty="0" smtClean="0"/>
            <a:t>Tissue</a:t>
          </a:r>
          <a:endParaRPr lang="en-US" sz="1800" dirty="0"/>
        </a:p>
      </dgm:t>
    </dgm:pt>
    <dgm:pt modelId="{9A6181F7-B475-E148-BCF4-D376E4A89EC7}" type="parTrans" cxnId="{B779F742-95FD-884D-B612-04A81753C0F3}">
      <dgm:prSet/>
      <dgm:spPr/>
      <dgm:t>
        <a:bodyPr/>
        <a:lstStyle/>
        <a:p>
          <a:endParaRPr lang="en-US" sz="1800"/>
        </a:p>
      </dgm:t>
    </dgm:pt>
    <dgm:pt modelId="{D6EED4A8-B500-344D-82A8-C977514939FD}" type="sibTrans" cxnId="{B779F742-95FD-884D-B612-04A81753C0F3}">
      <dgm:prSet/>
      <dgm:spPr/>
      <dgm:t>
        <a:bodyPr/>
        <a:lstStyle/>
        <a:p>
          <a:endParaRPr lang="en-US" sz="1800"/>
        </a:p>
      </dgm:t>
    </dgm:pt>
    <dgm:pt modelId="{D36A1F06-1D27-7E4C-BC37-1439E6E36E55}">
      <dgm:prSet phldrT="[Text]" custT="1"/>
      <dgm:spPr>
        <a:effectLst>
          <a:glow rad="254000">
            <a:schemeClr val="accent4">
              <a:satMod val="175000"/>
              <a:alpha val="80000"/>
            </a:schemeClr>
          </a:glow>
        </a:effectLst>
      </dgm:spPr>
      <dgm:t>
        <a:bodyPr/>
        <a:lstStyle/>
        <a:p>
          <a:r>
            <a:rPr lang="en-US" sz="1100" dirty="0" smtClean="0"/>
            <a:t>Blood</a:t>
          </a:r>
          <a:endParaRPr lang="en-US" sz="1100" dirty="0"/>
        </a:p>
      </dgm:t>
    </dgm:pt>
    <dgm:pt modelId="{BF17D0A8-0200-2047-AE5B-A9A9356E831D}" type="parTrans" cxnId="{F4D2BAB9-1685-8A40-9D91-2BD2EBE80A0C}">
      <dgm:prSet/>
      <dgm:spPr/>
      <dgm:t>
        <a:bodyPr/>
        <a:lstStyle/>
        <a:p>
          <a:endParaRPr lang="en-US" sz="1800"/>
        </a:p>
      </dgm:t>
    </dgm:pt>
    <dgm:pt modelId="{95EAC3D3-20F1-B344-9956-17BFDAA02400}" type="sibTrans" cxnId="{F4D2BAB9-1685-8A40-9D91-2BD2EBE80A0C}">
      <dgm:prSet/>
      <dgm:spPr/>
      <dgm:t>
        <a:bodyPr/>
        <a:lstStyle/>
        <a:p>
          <a:endParaRPr lang="en-US" sz="1800"/>
        </a:p>
      </dgm:t>
    </dgm:pt>
    <dgm:pt modelId="{A4244279-9656-214F-AE7E-2AA2FF8464EF}">
      <dgm:prSet phldrT="[Text]" custT="1"/>
      <dgm:spPr>
        <a:effectLst>
          <a:glow rad="254000">
            <a:schemeClr val="accent4">
              <a:satMod val="175000"/>
              <a:alpha val="80000"/>
            </a:schemeClr>
          </a:glow>
        </a:effectLst>
      </dgm:spPr>
      <dgm:t>
        <a:bodyPr/>
        <a:lstStyle/>
        <a:p>
          <a:r>
            <a:rPr lang="en-US" sz="1100" dirty="0" smtClean="0"/>
            <a:t>Intestine</a:t>
          </a:r>
          <a:endParaRPr lang="en-US" sz="1100" dirty="0"/>
        </a:p>
      </dgm:t>
    </dgm:pt>
    <dgm:pt modelId="{C14336F7-B277-1243-9DF9-5EAD61EC8769}" type="parTrans" cxnId="{C9E5EA7A-8AB6-1441-B1C4-BE8838245D72}">
      <dgm:prSet/>
      <dgm:spPr/>
      <dgm:t>
        <a:bodyPr/>
        <a:lstStyle/>
        <a:p>
          <a:endParaRPr lang="en-US" sz="1800"/>
        </a:p>
      </dgm:t>
    </dgm:pt>
    <dgm:pt modelId="{7C4BDA0D-1ED3-6E47-A604-E81747E0CCE6}" type="sibTrans" cxnId="{C9E5EA7A-8AB6-1441-B1C4-BE8838245D72}">
      <dgm:prSet/>
      <dgm:spPr/>
      <dgm:t>
        <a:bodyPr/>
        <a:lstStyle/>
        <a:p>
          <a:endParaRPr lang="en-US" sz="1800"/>
        </a:p>
      </dgm:t>
    </dgm:pt>
    <dgm:pt modelId="{DA778524-6284-C342-B6FA-556EF4538E4E}" type="pres">
      <dgm:prSet presAssocID="{FF07BD04-BA17-7A44-9A05-C79104374E39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79B57C7D-073A-8145-83A8-10270FB81472}" type="pres">
      <dgm:prSet presAssocID="{9D77F548-274C-204F-8B6D-8F5140DB56C2}" presName="singleCycle" presStyleCnt="0"/>
      <dgm:spPr/>
    </dgm:pt>
    <dgm:pt modelId="{0A07DC8D-36A1-1541-9988-43A8E26D1DAD}" type="pres">
      <dgm:prSet presAssocID="{9D77F548-274C-204F-8B6D-8F5140DB56C2}" presName="singleCenter" presStyleLbl="node1" presStyleIdx="0" presStyleCnt="3">
        <dgm:presLayoutVars>
          <dgm:chMax val="7"/>
          <dgm:chPref val="7"/>
        </dgm:presLayoutVars>
      </dgm:prSet>
      <dgm:spPr/>
      <dgm:t>
        <a:bodyPr/>
        <a:lstStyle/>
        <a:p>
          <a:endParaRPr lang="en-US"/>
        </a:p>
      </dgm:t>
    </dgm:pt>
    <dgm:pt modelId="{1DEE8540-2208-474D-BF0E-73C4F41A5725}" type="pres">
      <dgm:prSet presAssocID="{BF17D0A8-0200-2047-AE5B-A9A9356E831D}" presName="Name56" presStyleLbl="parChTrans1D2" presStyleIdx="0" presStyleCnt="2"/>
      <dgm:spPr/>
      <dgm:t>
        <a:bodyPr/>
        <a:lstStyle/>
        <a:p>
          <a:endParaRPr lang="en-US"/>
        </a:p>
      </dgm:t>
    </dgm:pt>
    <dgm:pt modelId="{D8EB0B8E-22A2-9F4D-A9DE-79344BEBEF90}" type="pres">
      <dgm:prSet presAssocID="{D36A1F06-1D27-7E4C-BC37-1439E6E36E55}" presName="text0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111F4A-F6E3-EE44-8E8D-139AB362BC14}" type="pres">
      <dgm:prSet presAssocID="{C14336F7-B277-1243-9DF9-5EAD61EC8769}" presName="Name56" presStyleLbl="parChTrans1D2" presStyleIdx="1" presStyleCnt="2"/>
      <dgm:spPr/>
      <dgm:t>
        <a:bodyPr/>
        <a:lstStyle/>
        <a:p>
          <a:endParaRPr lang="en-US"/>
        </a:p>
      </dgm:t>
    </dgm:pt>
    <dgm:pt modelId="{6980462C-E218-2C4F-B4BE-30C3731E516C}" type="pres">
      <dgm:prSet presAssocID="{A4244279-9656-214F-AE7E-2AA2FF8464EF}" presName="text0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564A11B-ED8D-4342-A88E-EFE8A02EB125}" type="presOf" srcId="{BF17D0A8-0200-2047-AE5B-A9A9356E831D}" destId="{1DEE8540-2208-474D-BF0E-73C4F41A5725}" srcOrd="0" destOrd="0" presId="urn:microsoft.com/office/officeart/2008/layout/RadialCluster"/>
    <dgm:cxn modelId="{D9F2C2F1-1AB3-5F41-8925-3A4B0D1821C7}" type="presOf" srcId="{FF07BD04-BA17-7A44-9A05-C79104374E39}" destId="{DA778524-6284-C342-B6FA-556EF4538E4E}" srcOrd="0" destOrd="0" presId="urn:microsoft.com/office/officeart/2008/layout/RadialCluster"/>
    <dgm:cxn modelId="{364837B8-EFC8-5D4B-81C6-D49EFEEB5B47}" type="presOf" srcId="{9D77F548-274C-204F-8B6D-8F5140DB56C2}" destId="{0A07DC8D-36A1-1541-9988-43A8E26D1DAD}" srcOrd="0" destOrd="0" presId="urn:microsoft.com/office/officeart/2008/layout/RadialCluster"/>
    <dgm:cxn modelId="{B779F742-95FD-884D-B612-04A81753C0F3}" srcId="{FF07BD04-BA17-7A44-9A05-C79104374E39}" destId="{9D77F548-274C-204F-8B6D-8F5140DB56C2}" srcOrd="0" destOrd="0" parTransId="{9A6181F7-B475-E148-BCF4-D376E4A89EC7}" sibTransId="{D6EED4A8-B500-344D-82A8-C977514939FD}"/>
    <dgm:cxn modelId="{7C6EB3A8-A8BC-4F43-98A9-E2F28CB02638}" type="presOf" srcId="{D36A1F06-1D27-7E4C-BC37-1439E6E36E55}" destId="{D8EB0B8E-22A2-9F4D-A9DE-79344BEBEF90}" srcOrd="0" destOrd="0" presId="urn:microsoft.com/office/officeart/2008/layout/RadialCluster"/>
    <dgm:cxn modelId="{6C8DADD3-0257-654C-930B-11D80504D00B}" type="presOf" srcId="{A4244279-9656-214F-AE7E-2AA2FF8464EF}" destId="{6980462C-E218-2C4F-B4BE-30C3731E516C}" srcOrd="0" destOrd="0" presId="urn:microsoft.com/office/officeart/2008/layout/RadialCluster"/>
    <dgm:cxn modelId="{F4D2BAB9-1685-8A40-9D91-2BD2EBE80A0C}" srcId="{9D77F548-274C-204F-8B6D-8F5140DB56C2}" destId="{D36A1F06-1D27-7E4C-BC37-1439E6E36E55}" srcOrd="0" destOrd="0" parTransId="{BF17D0A8-0200-2047-AE5B-A9A9356E831D}" sibTransId="{95EAC3D3-20F1-B344-9956-17BFDAA02400}"/>
    <dgm:cxn modelId="{3090D662-C387-1B4E-9343-97A4259C8B43}" type="presOf" srcId="{C14336F7-B277-1243-9DF9-5EAD61EC8769}" destId="{9B111F4A-F6E3-EE44-8E8D-139AB362BC14}" srcOrd="0" destOrd="0" presId="urn:microsoft.com/office/officeart/2008/layout/RadialCluster"/>
    <dgm:cxn modelId="{C9E5EA7A-8AB6-1441-B1C4-BE8838245D72}" srcId="{9D77F548-274C-204F-8B6D-8F5140DB56C2}" destId="{A4244279-9656-214F-AE7E-2AA2FF8464EF}" srcOrd="1" destOrd="0" parTransId="{C14336F7-B277-1243-9DF9-5EAD61EC8769}" sibTransId="{7C4BDA0D-1ED3-6E47-A604-E81747E0CCE6}"/>
    <dgm:cxn modelId="{A683AF68-2B35-BF42-9AFD-73110B7BBF2A}" type="presParOf" srcId="{DA778524-6284-C342-B6FA-556EF4538E4E}" destId="{79B57C7D-073A-8145-83A8-10270FB81472}" srcOrd="0" destOrd="0" presId="urn:microsoft.com/office/officeart/2008/layout/RadialCluster"/>
    <dgm:cxn modelId="{4DED57CD-CDF0-4844-B6E3-7D7449184EA7}" type="presParOf" srcId="{79B57C7D-073A-8145-83A8-10270FB81472}" destId="{0A07DC8D-36A1-1541-9988-43A8E26D1DAD}" srcOrd="0" destOrd="0" presId="urn:microsoft.com/office/officeart/2008/layout/RadialCluster"/>
    <dgm:cxn modelId="{70BA0040-C5DA-9D43-AD1B-9B550EE6D896}" type="presParOf" srcId="{79B57C7D-073A-8145-83A8-10270FB81472}" destId="{1DEE8540-2208-474D-BF0E-73C4F41A5725}" srcOrd="1" destOrd="0" presId="urn:microsoft.com/office/officeart/2008/layout/RadialCluster"/>
    <dgm:cxn modelId="{4196E984-EA7A-0C42-BEDE-86011BD834EA}" type="presParOf" srcId="{79B57C7D-073A-8145-83A8-10270FB81472}" destId="{D8EB0B8E-22A2-9F4D-A9DE-79344BEBEF90}" srcOrd="2" destOrd="0" presId="urn:microsoft.com/office/officeart/2008/layout/RadialCluster"/>
    <dgm:cxn modelId="{1962D87D-E2DC-3D44-BA1B-D820E019939A}" type="presParOf" srcId="{79B57C7D-073A-8145-83A8-10270FB81472}" destId="{9B111F4A-F6E3-EE44-8E8D-139AB362BC14}" srcOrd="3" destOrd="0" presId="urn:microsoft.com/office/officeart/2008/layout/RadialCluster"/>
    <dgm:cxn modelId="{AAC13AC1-524E-714F-ABDF-C35CFF7BD9AB}" type="presParOf" srcId="{79B57C7D-073A-8145-83A8-10270FB81472}" destId="{6980462C-E218-2C4F-B4BE-30C3731E516C}" srcOrd="4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71D94CA-026D-0B4D-A304-827FCF253144}" type="doc">
      <dgm:prSet loTypeId="urn:microsoft.com/office/officeart/2008/layout/RadialCluster" loCatId="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2ABBCB98-60F2-7D48-AF43-7FDA63AA9ED2}">
      <dgm:prSet phldrT="[Text]" custT="1"/>
      <dgm:spPr/>
      <dgm:t>
        <a:bodyPr/>
        <a:lstStyle/>
        <a:p>
          <a:r>
            <a:rPr lang="en-US" sz="1800" dirty="0" smtClean="0"/>
            <a:t>TCR- Delta Chain</a:t>
          </a:r>
          <a:endParaRPr lang="en-US" sz="1800" dirty="0"/>
        </a:p>
      </dgm:t>
    </dgm:pt>
    <dgm:pt modelId="{21254F81-3455-4345-B948-E602C158590F}" type="parTrans" cxnId="{A2E9EFC3-521B-9649-8552-72C2995849FF}">
      <dgm:prSet/>
      <dgm:spPr/>
      <dgm:t>
        <a:bodyPr/>
        <a:lstStyle/>
        <a:p>
          <a:endParaRPr lang="en-US" sz="1800"/>
        </a:p>
      </dgm:t>
    </dgm:pt>
    <dgm:pt modelId="{5A182847-6748-0843-9C1B-7C231C43B434}" type="sibTrans" cxnId="{A2E9EFC3-521B-9649-8552-72C2995849FF}">
      <dgm:prSet/>
      <dgm:spPr/>
      <dgm:t>
        <a:bodyPr/>
        <a:lstStyle/>
        <a:p>
          <a:endParaRPr lang="en-US" sz="1800"/>
        </a:p>
      </dgm:t>
    </dgm:pt>
    <dgm:pt modelId="{A02AD2EA-E85D-454D-9B21-45BAED5540D0}">
      <dgm:prSet phldrT="[Text]" custT="1"/>
      <dgm:spPr>
        <a:effectLst>
          <a:glow rad="254000">
            <a:schemeClr val="accent3">
              <a:satMod val="175000"/>
              <a:alpha val="80000"/>
            </a:schemeClr>
          </a:glow>
        </a:effectLst>
      </dgm:spPr>
      <dgm:t>
        <a:bodyPr/>
        <a:lstStyle/>
        <a:p>
          <a:r>
            <a:rPr lang="en-US" sz="1800" dirty="0" smtClean="0"/>
            <a:t>VD1</a:t>
          </a:r>
          <a:endParaRPr lang="en-US" sz="1800" dirty="0"/>
        </a:p>
      </dgm:t>
    </dgm:pt>
    <dgm:pt modelId="{E8217B0D-2012-954D-B098-C587127FCD45}" type="parTrans" cxnId="{AF10629D-C55F-244D-892F-29A1DA68F9B0}">
      <dgm:prSet/>
      <dgm:spPr/>
      <dgm:t>
        <a:bodyPr/>
        <a:lstStyle/>
        <a:p>
          <a:endParaRPr lang="en-US" sz="1800"/>
        </a:p>
      </dgm:t>
    </dgm:pt>
    <dgm:pt modelId="{E24B824E-4B77-1644-A1AE-DCC044EA18DF}" type="sibTrans" cxnId="{AF10629D-C55F-244D-892F-29A1DA68F9B0}">
      <dgm:prSet/>
      <dgm:spPr/>
      <dgm:t>
        <a:bodyPr/>
        <a:lstStyle/>
        <a:p>
          <a:endParaRPr lang="en-US" sz="1800"/>
        </a:p>
      </dgm:t>
    </dgm:pt>
    <dgm:pt modelId="{4D8551FE-69F1-7341-8690-5B4CBC219AF7}">
      <dgm:prSet phldrT="[Text]" custT="1"/>
      <dgm:spPr/>
      <dgm:t>
        <a:bodyPr/>
        <a:lstStyle/>
        <a:p>
          <a:r>
            <a:rPr lang="en-US" sz="1800" dirty="0" smtClean="0"/>
            <a:t>DN</a:t>
          </a:r>
          <a:endParaRPr lang="en-US" sz="1800" dirty="0"/>
        </a:p>
      </dgm:t>
    </dgm:pt>
    <dgm:pt modelId="{08A5182B-DD8F-934A-B25E-48CE6980EFA9}" type="parTrans" cxnId="{E604E628-6813-554A-BE1E-A304DFB84763}">
      <dgm:prSet/>
      <dgm:spPr/>
      <dgm:t>
        <a:bodyPr/>
        <a:lstStyle/>
        <a:p>
          <a:endParaRPr lang="en-US" sz="1800"/>
        </a:p>
      </dgm:t>
    </dgm:pt>
    <dgm:pt modelId="{C2BC595A-A5F7-464D-94FD-2AFC1D655F46}" type="sibTrans" cxnId="{E604E628-6813-554A-BE1E-A304DFB84763}">
      <dgm:prSet/>
      <dgm:spPr/>
      <dgm:t>
        <a:bodyPr/>
        <a:lstStyle/>
        <a:p>
          <a:endParaRPr lang="en-US" sz="1800"/>
        </a:p>
      </dgm:t>
    </dgm:pt>
    <dgm:pt modelId="{76CFAF44-2F8D-974C-9EBA-6CDF21F1A2A0}">
      <dgm:prSet phldrT="[Text]" custT="1"/>
      <dgm:spPr>
        <a:effectLst/>
      </dgm:spPr>
      <dgm:t>
        <a:bodyPr/>
        <a:lstStyle/>
        <a:p>
          <a:r>
            <a:rPr lang="en-US" sz="1800" dirty="0" smtClean="0"/>
            <a:t>VD2</a:t>
          </a:r>
          <a:endParaRPr lang="en-US" sz="1800" dirty="0"/>
        </a:p>
      </dgm:t>
    </dgm:pt>
    <dgm:pt modelId="{8A45E445-83CD-514A-8514-3F5E36CBB2DE}" type="parTrans" cxnId="{AE8BD1DD-0456-F74E-AACD-5BB435CBCE75}">
      <dgm:prSet/>
      <dgm:spPr/>
      <dgm:t>
        <a:bodyPr/>
        <a:lstStyle/>
        <a:p>
          <a:endParaRPr lang="en-US" sz="1800"/>
        </a:p>
      </dgm:t>
    </dgm:pt>
    <dgm:pt modelId="{8637EA66-C713-4A48-8AE6-9A0244623AC4}" type="sibTrans" cxnId="{AE8BD1DD-0456-F74E-AACD-5BB435CBCE75}">
      <dgm:prSet/>
      <dgm:spPr/>
      <dgm:t>
        <a:bodyPr/>
        <a:lstStyle/>
        <a:p>
          <a:endParaRPr lang="en-US" sz="1800"/>
        </a:p>
      </dgm:t>
    </dgm:pt>
    <dgm:pt modelId="{8CF43FD5-900E-804B-9290-66AD4C666246}" type="pres">
      <dgm:prSet presAssocID="{371D94CA-026D-0B4D-A304-827FCF253144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88D56EB3-6638-7345-98AD-B5F361CD5947}" type="pres">
      <dgm:prSet presAssocID="{2ABBCB98-60F2-7D48-AF43-7FDA63AA9ED2}" presName="singleCycle" presStyleCnt="0"/>
      <dgm:spPr/>
      <dgm:t>
        <a:bodyPr/>
        <a:lstStyle/>
        <a:p>
          <a:endParaRPr lang="en-US"/>
        </a:p>
      </dgm:t>
    </dgm:pt>
    <dgm:pt modelId="{192E2CEC-5D65-A04B-BE86-D7F5F20A7236}" type="pres">
      <dgm:prSet presAssocID="{2ABBCB98-60F2-7D48-AF43-7FDA63AA9ED2}" presName="singleCenter" presStyleLbl="node1" presStyleIdx="0" presStyleCnt="4">
        <dgm:presLayoutVars>
          <dgm:chMax val="7"/>
          <dgm:chPref val="7"/>
        </dgm:presLayoutVars>
      </dgm:prSet>
      <dgm:spPr/>
      <dgm:t>
        <a:bodyPr/>
        <a:lstStyle/>
        <a:p>
          <a:endParaRPr lang="en-US"/>
        </a:p>
      </dgm:t>
    </dgm:pt>
    <dgm:pt modelId="{4882EE87-B262-AF48-A214-BEC09D9C79F7}" type="pres">
      <dgm:prSet presAssocID="{E8217B0D-2012-954D-B098-C587127FCD45}" presName="Name56" presStyleLbl="parChTrans1D2" presStyleIdx="0" presStyleCnt="3"/>
      <dgm:spPr/>
      <dgm:t>
        <a:bodyPr/>
        <a:lstStyle/>
        <a:p>
          <a:endParaRPr lang="en-US"/>
        </a:p>
      </dgm:t>
    </dgm:pt>
    <dgm:pt modelId="{BC87D7A5-6913-8F4C-BC9B-8AA98AB39430}" type="pres">
      <dgm:prSet presAssocID="{A02AD2EA-E85D-454D-9B21-45BAED5540D0}" presName="text0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599BF3-426C-3343-ACBE-D713BBA160CB}" type="pres">
      <dgm:prSet presAssocID="{08A5182B-DD8F-934A-B25E-48CE6980EFA9}" presName="Name56" presStyleLbl="parChTrans1D2" presStyleIdx="1" presStyleCnt="3"/>
      <dgm:spPr/>
      <dgm:t>
        <a:bodyPr/>
        <a:lstStyle/>
        <a:p>
          <a:endParaRPr lang="en-US"/>
        </a:p>
      </dgm:t>
    </dgm:pt>
    <dgm:pt modelId="{C0180D00-9716-D847-9168-ADF03FD1F37F}" type="pres">
      <dgm:prSet presAssocID="{4D8551FE-69F1-7341-8690-5B4CBC219AF7}" presName="text0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AB9154-3084-8249-80BA-8A695D7F7314}" type="pres">
      <dgm:prSet presAssocID="{8A45E445-83CD-514A-8514-3F5E36CBB2DE}" presName="Name56" presStyleLbl="parChTrans1D2" presStyleIdx="2" presStyleCnt="3"/>
      <dgm:spPr/>
      <dgm:t>
        <a:bodyPr/>
        <a:lstStyle/>
        <a:p>
          <a:endParaRPr lang="en-US"/>
        </a:p>
      </dgm:t>
    </dgm:pt>
    <dgm:pt modelId="{AA6EDA57-806E-6F42-AB99-6284557B450F}" type="pres">
      <dgm:prSet presAssocID="{76CFAF44-2F8D-974C-9EBA-6CDF21F1A2A0}" presName="text0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99259AC-F80C-B94B-B457-1BEE8FD57C43}" type="presOf" srcId="{08A5182B-DD8F-934A-B25E-48CE6980EFA9}" destId="{29599BF3-426C-3343-ACBE-D713BBA160CB}" srcOrd="0" destOrd="0" presId="urn:microsoft.com/office/officeart/2008/layout/RadialCluster"/>
    <dgm:cxn modelId="{AF10629D-C55F-244D-892F-29A1DA68F9B0}" srcId="{2ABBCB98-60F2-7D48-AF43-7FDA63AA9ED2}" destId="{A02AD2EA-E85D-454D-9B21-45BAED5540D0}" srcOrd="0" destOrd="0" parTransId="{E8217B0D-2012-954D-B098-C587127FCD45}" sibTransId="{E24B824E-4B77-1644-A1AE-DCC044EA18DF}"/>
    <dgm:cxn modelId="{5E3C94A5-FCDA-2B40-B394-FA00B27A4A32}" type="presOf" srcId="{76CFAF44-2F8D-974C-9EBA-6CDF21F1A2A0}" destId="{AA6EDA57-806E-6F42-AB99-6284557B450F}" srcOrd="0" destOrd="0" presId="urn:microsoft.com/office/officeart/2008/layout/RadialCluster"/>
    <dgm:cxn modelId="{547D9BBE-DCA0-AD49-8A53-BA14E4F4C7FB}" type="presOf" srcId="{8A45E445-83CD-514A-8514-3F5E36CBB2DE}" destId="{3DAB9154-3084-8249-80BA-8A695D7F7314}" srcOrd="0" destOrd="0" presId="urn:microsoft.com/office/officeart/2008/layout/RadialCluster"/>
    <dgm:cxn modelId="{2BBB623C-C8C3-DA4E-8146-A90191B35CE0}" type="presOf" srcId="{2ABBCB98-60F2-7D48-AF43-7FDA63AA9ED2}" destId="{192E2CEC-5D65-A04B-BE86-D7F5F20A7236}" srcOrd="0" destOrd="0" presId="urn:microsoft.com/office/officeart/2008/layout/RadialCluster"/>
    <dgm:cxn modelId="{97E41632-FF29-BD4E-A8EE-126CAD571C2A}" type="presOf" srcId="{371D94CA-026D-0B4D-A304-827FCF253144}" destId="{8CF43FD5-900E-804B-9290-66AD4C666246}" srcOrd="0" destOrd="0" presId="urn:microsoft.com/office/officeart/2008/layout/RadialCluster"/>
    <dgm:cxn modelId="{C6BD9F7E-8DFE-9246-80F0-CC946C126F34}" type="presOf" srcId="{E8217B0D-2012-954D-B098-C587127FCD45}" destId="{4882EE87-B262-AF48-A214-BEC09D9C79F7}" srcOrd="0" destOrd="0" presId="urn:microsoft.com/office/officeart/2008/layout/RadialCluster"/>
    <dgm:cxn modelId="{1BCE1FF6-C9D8-AC44-A63E-AD6222255DFE}" type="presOf" srcId="{A02AD2EA-E85D-454D-9B21-45BAED5540D0}" destId="{BC87D7A5-6913-8F4C-BC9B-8AA98AB39430}" srcOrd="0" destOrd="0" presId="urn:microsoft.com/office/officeart/2008/layout/RadialCluster"/>
    <dgm:cxn modelId="{E604E628-6813-554A-BE1E-A304DFB84763}" srcId="{2ABBCB98-60F2-7D48-AF43-7FDA63AA9ED2}" destId="{4D8551FE-69F1-7341-8690-5B4CBC219AF7}" srcOrd="1" destOrd="0" parTransId="{08A5182B-DD8F-934A-B25E-48CE6980EFA9}" sibTransId="{C2BC595A-A5F7-464D-94FD-2AFC1D655F46}"/>
    <dgm:cxn modelId="{48210E26-9B96-044B-829B-04A430469E01}" type="presOf" srcId="{4D8551FE-69F1-7341-8690-5B4CBC219AF7}" destId="{C0180D00-9716-D847-9168-ADF03FD1F37F}" srcOrd="0" destOrd="0" presId="urn:microsoft.com/office/officeart/2008/layout/RadialCluster"/>
    <dgm:cxn modelId="{A2E9EFC3-521B-9649-8552-72C2995849FF}" srcId="{371D94CA-026D-0B4D-A304-827FCF253144}" destId="{2ABBCB98-60F2-7D48-AF43-7FDA63AA9ED2}" srcOrd="0" destOrd="0" parTransId="{21254F81-3455-4345-B948-E602C158590F}" sibTransId="{5A182847-6748-0843-9C1B-7C231C43B434}"/>
    <dgm:cxn modelId="{AE8BD1DD-0456-F74E-AACD-5BB435CBCE75}" srcId="{2ABBCB98-60F2-7D48-AF43-7FDA63AA9ED2}" destId="{76CFAF44-2F8D-974C-9EBA-6CDF21F1A2A0}" srcOrd="2" destOrd="0" parTransId="{8A45E445-83CD-514A-8514-3F5E36CBB2DE}" sibTransId="{8637EA66-C713-4A48-8AE6-9A0244623AC4}"/>
    <dgm:cxn modelId="{EE5DC640-AD9D-874F-8A2D-99A5D3E7D7A3}" type="presParOf" srcId="{8CF43FD5-900E-804B-9290-66AD4C666246}" destId="{88D56EB3-6638-7345-98AD-B5F361CD5947}" srcOrd="0" destOrd="0" presId="urn:microsoft.com/office/officeart/2008/layout/RadialCluster"/>
    <dgm:cxn modelId="{390D498F-D8D9-1347-B4D1-4EE5A5F112D4}" type="presParOf" srcId="{88D56EB3-6638-7345-98AD-B5F361CD5947}" destId="{192E2CEC-5D65-A04B-BE86-D7F5F20A7236}" srcOrd="0" destOrd="0" presId="urn:microsoft.com/office/officeart/2008/layout/RadialCluster"/>
    <dgm:cxn modelId="{3A8A24E1-9D3F-514A-BDD9-4031676011AF}" type="presParOf" srcId="{88D56EB3-6638-7345-98AD-B5F361CD5947}" destId="{4882EE87-B262-AF48-A214-BEC09D9C79F7}" srcOrd="1" destOrd="0" presId="urn:microsoft.com/office/officeart/2008/layout/RadialCluster"/>
    <dgm:cxn modelId="{1D4DBD9A-FBD3-6D44-967F-99B3742CB9D7}" type="presParOf" srcId="{88D56EB3-6638-7345-98AD-B5F361CD5947}" destId="{BC87D7A5-6913-8F4C-BC9B-8AA98AB39430}" srcOrd="2" destOrd="0" presId="urn:microsoft.com/office/officeart/2008/layout/RadialCluster"/>
    <dgm:cxn modelId="{4F82A12D-643D-0948-8CD5-275A7647AC27}" type="presParOf" srcId="{88D56EB3-6638-7345-98AD-B5F361CD5947}" destId="{29599BF3-426C-3343-ACBE-D713BBA160CB}" srcOrd="3" destOrd="0" presId="urn:microsoft.com/office/officeart/2008/layout/RadialCluster"/>
    <dgm:cxn modelId="{4D1C6A10-9B05-A249-B843-F70D3F4651E7}" type="presParOf" srcId="{88D56EB3-6638-7345-98AD-B5F361CD5947}" destId="{C0180D00-9716-D847-9168-ADF03FD1F37F}" srcOrd="4" destOrd="0" presId="urn:microsoft.com/office/officeart/2008/layout/RadialCluster"/>
    <dgm:cxn modelId="{21936D4A-021A-FA4D-A4A9-869F83542203}" type="presParOf" srcId="{88D56EB3-6638-7345-98AD-B5F361CD5947}" destId="{3DAB9154-3084-8249-80BA-8A695D7F7314}" srcOrd="5" destOrd="0" presId="urn:microsoft.com/office/officeart/2008/layout/RadialCluster"/>
    <dgm:cxn modelId="{9E0828B1-3260-9E42-91F0-90907247B120}" type="presParOf" srcId="{88D56EB3-6638-7345-98AD-B5F361CD5947}" destId="{AA6EDA57-806E-6F42-AB99-6284557B450F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3612F4A-D183-0440-A4D7-9F7AC15E068A}" type="doc">
      <dgm:prSet loTypeId="urn:microsoft.com/office/officeart/2008/layout/RadialCluster" loCatId="" qsTypeId="urn:microsoft.com/office/officeart/2005/8/quickstyle/simple3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0B4D9472-556C-8048-BE41-3FEA3A9E7B98}">
      <dgm:prSet phldrT="[Text]" custT="1"/>
      <dgm:spPr/>
      <dgm:t>
        <a:bodyPr/>
        <a:lstStyle/>
        <a:p>
          <a:r>
            <a:rPr lang="en-US" sz="1800" dirty="0" smtClean="0"/>
            <a:t>Disease</a:t>
          </a:r>
          <a:endParaRPr lang="en-US" sz="1800" dirty="0"/>
        </a:p>
      </dgm:t>
    </dgm:pt>
    <dgm:pt modelId="{D7227FED-D9DE-0348-BA9F-1B94D715A227}" type="parTrans" cxnId="{DFF2C135-C5F1-7F48-82CF-23F695F77071}">
      <dgm:prSet/>
      <dgm:spPr/>
      <dgm:t>
        <a:bodyPr/>
        <a:lstStyle/>
        <a:p>
          <a:endParaRPr lang="en-US"/>
        </a:p>
      </dgm:t>
    </dgm:pt>
    <dgm:pt modelId="{375D1C46-8B58-D244-8168-2E39B0348130}" type="sibTrans" cxnId="{DFF2C135-C5F1-7F48-82CF-23F695F77071}">
      <dgm:prSet/>
      <dgm:spPr/>
      <dgm:t>
        <a:bodyPr/>
        <a:lstStyle/>
        <a:p>
          <a:endParaRPr lang="en-US"/>
        </a:p>
      </dgm:t>
    </dgm:pt>
    <dgm:pt modelId="{7AB16235-AA40-AB44-9138-D93A448C7AB4}">
      <dgm:prSet phldrT="[Text]" custT="1"/>
      <dgm:spPr>
        <a:effectLst>
          <a:glow rad="254000">
            <a:schemeClr val="accent5">
              <a:satMod val="175000"/>
              <a:alpha val="80000"/>
            </a:schemeClr>
          </a:glow>
        </a:effectLst>
      </dgm:spPr>
      <dgm:t>
        <a:bodyPr/>
        <a:lstStyle/>
        <a:p>
          <a:r>
            <a:rPr lang="en-US" sz="1000" dirty="0" smtClean="0"/>
            <a:t>Control</a:t>
          </a:r>
          <a:endParaRPr lang="en-US" sz="1000" dirty="0"/>
        </a:p>
      </dgm:t>
    </dgm:pt>
    <dgm:pt modelId="{AF4489B7-E402-A142-AA12-4C9D3A7C97B9}" type="parTrans" cxnId="{0DBE29AA-8826-F040-B245-AF8F59921354}">
      <dgm:prSet/>
      <dgm:spPr/>
      <dgm:t>
        <a:bodyPr/>
        <a:lstStyle/>
        <a:p>
          <a:endParaRPr lang="en-US"/>
        </a:p>
      </dgm:t>
    </dgm:pt>
    <dgm:pt modelId="{2F5A8BC9-A552-C445-86A0-B8A4B15D569F}" type="sibTrans" cxnId="{0DBE29AA-8826-F040-B245-AF8F59921354}">
      <dgm:prSet/>
      <dgm:spPr/>
      <dgm:t>
        <a:bodyPr/>
        <a:lstStyle/>
        <a:p>
          <a:endParaRPr lang="en-US"/>
        </a:p>
      </dgm:t>
    </dgm:pt>
    <dgm:pt modelId="{467081A8-3448-A84F-B944-7C2447687FAA}">
      <dgm:prSet phldrT="[Text]" custT="1"/>
      <dgm:spPr>
        <a:effectLst>
          <a:glow rad="254000">
            <a:schemeClr val="accent5">
              <a:satMod val="175000"/>
              <a:alpha val="80000"/>
            </a:schemeClr>
          </a:glow>
        </a:effectLst>
      </dgm:spPr>
      <dgm:t>
        <a:bodyPr/>
        <a:lstStyle/>
        <a:p>
          <a:r>
            <a:rPr lang="en-US" sz="1000" dirty="0" smtClean="0"/>
            <a:t>Gluten Free CD</a:t>
          </a:r>
          <a:endParaRPr lang="en-US" sz="1000" dirty="0"/>
        </a:p>
      </dgm:t>
    </dgm:pt>
    <dgm:pt modelId="{B7AB56D4-6892-E142-AD17-6DDD02A7E89E}" type="parTrans" cxnId="{6BD492C5-8796-1E44-85D1-A5C8C75E9FFC}">
      <dgm:prSet/>
      <dgm:spPr/>
      <dgm:t>
        <a:bodyPr/>
        <a:lstStyle/>
        <a:p>
          <a:endParaRPr lang="en-US"/>
        </a:p>
      </dgm:t>
    </dgm:pt>
    <dgm:pt modelId="{8318DF38-5B49-BB46-84BB-05A03298FF9D}" type="sibTrans" cxnId="{6BD492C5-8796-1E44-85D1-A5C8C75E9FFC}">
      <dgm:prSet/>
      <dgm:spPr/>
      <dgm:t>
        <a:bodyPr/>
        <a:lstStyle/>
        <a:p>
          <a:endParaRPr lang="en-US"/>
        </a:p>
      </dgm:t>
    </dgm:pt>
    <dgm:pt modelId="{37B30627-B450-154A-88A7-86EECDE3E119}">
      <dgm:prSet phldrT="[Text]" custT="1"/>
      <dgm:spPr>
        <a:effectLst>
          <a:glow rad="254000">
            <a:schemeClr val="accent5">
              <a:satMod val="175000"/>
              <a:alpha val="80000"/>
            </a:schemeClr>
          </a:glow>
        </a:effectLst>
      </dgm:spPr>
      <dgm:t>
        <a:bodyPr/>
        <a:lstStyle/>
        <a:p>
          <a:r>
            <a:rPr lang="en-US" sz="1000" dirty="0" smtClean="0"/>
            <a:t>Active CD</a:t>
          </a:r>
          <a:endParaRPr lang="en-US" sz="1000" dirty="0"/>
        </a:p>
      </dgm:t>
    </dgm:pt>
    <dgm:pt modelId="{DAFAEED5-5FA0-E54D-A70F-89875F21CD04}" type="parTrans" cxnId="{338304BB-4522-2A47-85B4-D77976796278}">
      <dgm:prSet/>
      <dgm:spPr/>
      <dgm:t>
        <a:bodyPr/>
        <a:lstStyle/>
        <a:p>
          <a:endParaRPr lang="en-US"/>
        </a:p>
      </dgm:t>
    </dgm:pt>
    <dgm:pt modelId="{E4272E28-DC11-944D-9F0C-246CB3C600BF}" type="sibTrans" cxnId="{338304BB-4522-2A47-85B4-D77976796278}">
      <dgm:prSet/>
      <dgm:spPr/>
      <dgm:t>
        <a:bodyPr/>
        <a:lstStyle/>
        <a:p>
          <a:endParaRPr lang="en-US"/>
        </a:p>
      </dgm:t>
    </dgm:pt>
    <dgm:pt modelId="{022CC920-AED7-EA49-AD08-2297FC796388}" type="pres">
      <dgm:prSet presAssocID="{83612F4A-D183-0440-A4D7-9F7AC15E068A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49057309-9A1A-DB49-89AB-215767BC2114}" type="pres">
      <dgm:prSet presAssocID="{0B4D9472-556C-8048-BE41-3FEA3A9E7B98}" presName="singleCycle" presStyleCnt="0"/>
      <dgm:spPr/>
    </dgm:pt>
    <dgm:pt modelId="{4A425078-C6C8-9542-8287-4A766E7E3EC2}" type="pres">
      <dgm:prSet presAssocID="{0B4D9472-556C-8048-BE41-3FEA3A9E7B98}" presName="singleCenter" presStyleLbl="node1" presStyleIdx="0" presStyleCnt="4">
        <dgm:presLayoutVars>
          <dgm:chMax val="7"/>
          <dgm:chPref val="7"/>
        </dgm:presLayoutVars>
      </dgm:prSet>
      <dgm:spPr/>
      <dgm:t>
        <a:bodyPr/>
        <a:lstStyle/>
        <a:p>
          <a:endParaRPr lang="en-US"/>
        </a:p>
      </dgm:t>
    </dgm:pt>
    <dgm:pt modelId="{26CF71A4-36A4-7341-8705-40C2F18B8CF6}" type="pres">
      <dgm:prSet presAssocID="{AF4489B7-E402-A142-AA12-4C9D3A7C97B9}" presName="Name56" presStyleLbl="parChTrans1D2" presStyleIdx="0" presStyleCnt="3"/>
      <dgm:spPr/>
      <dgm:t>
        <a:bodyPr/>
        <a:lstStyle/>
        <a:p>
          <a:endParaRPr lang="en-US"/>
        </a:p>
      </dgm:t>
    </dgm:pt>
    <dgm:pt modelId="{5387C6D9-0B47-0E4E-A9DE-BCB8CA63EBEA}" type="pres">
      <dgm:prSet presAssocID="{7AB16235-AA40-AB44-9138-D93A448C7AB4}" presName="text0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7D0A54-2E90-5040-8F77-C2EBC4EBE7BD}" type="pres">
      <dgm:prSet presAssocID="{B7AB56D4-6892-E142-AD17-6DDD02A7E89E}" presName="Name56" presStyleLbl="parChTrans1D2" presStyleIdx="1" presStyleCnt="3"/>
      <dgm:spPr/>
      <dgm:t>
        <a:bodyPr/>
        <a:lstStyle/>
        <a:p>
          <a:endParaRPr lang="en-US"/>
        </a:p>
      </dgm:t>
    </dgm:pt>
    <dgm:pt modelId="{32D6C2F6-2754-3D49-81F3-F785F12516E3}" type="pres">
      <dgm:prSet presAssocID="{467081A8-3448-A84F-B944-7C2447687FAA}" presName="text0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3561B9-E218-294C-A718-A085A491F826}" type="pres">
      <dgm:prSet presAssocID="{DAFAEED5-5FA0-E54D-A70F-89875F21CD04}" presName="Name56" presStyleLbl="parChTrans1D2" presStyleIdx="2" presStyleCnt="3"/>
      <dgm:spPr/>
      <dgm:t>
        <a:bodyPr/>
        <a:lstStyle/>
        <a:p>
          <a:endParaRPr lang="en-US"/>
        </a:p>
      </dgm:t>
    </dgm:pt>
    <dgm:pt modelId="{4BEAA667-2A11-8B4E-8099-B9555C80492B}" type="pres">
      <dgm:prSet presAssocID="{37B30627-B450-154A-88A7-86EECDE3E119}" presName="text0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C5B37C4-3369-AB45-B163-465FF50A02F0}" type="presOf" srcId="{7AB16235-AA40-AB44-9138-D93A448C7AB4}" destId="{5387C6D9-0B47-0E4E-A9DE-BCB8CA63EBEA}" srcOrd="0" destOrd="0" presId="urn:microsoft.com/office/officeart/2008/layout/RadialCluster"/>
    <dgm:cxn modelId="{DFF2C135-C5F1-7F48-82CF-23F695F77071}" srcId="{83612F4A-D183-0440-A4D7-9F7AC15E068A}" destId="{0B4D9472-556C-8048-BE41-3FEA3A9E7B98}" srcOrd="0" destOrd="0" parTransId="{D7227FED-D9DE-0348-BA9F-1B94D715A227}" sibTransId="{375D1C46-8B58-D244-8168-2E39B0348130}"/>
    <dgm:cxn modelId="{0DBE29AA-8826-F040-B245-AF8F59921354}" srcId="{0B4D9472-556C-8048-BE41-3FEA3A9E7B98}" destId="{7AB16235-AA40-AB44-9138-D93A448C7AB4}" srcOrd="0" destOrd="0" parTransId="{AF4489B7-E402-A142-AA12-4C9D3A7C97B9}" sibTransId="{2F5A8BC9-A552-C445-86A0-B8A4B15D569F}"/>
    <dgm:cxn modelId="{4A415F19-86F4-5646-A8B8-B776C5F8A8EB}" type="presOf" srcId="{0B4D9472-556C-8048-BE41-3FEA3A9E7B98}" destId="{4A425078-C6C8-9542-8287-4A766E7E3EC2}" srcOrd="0" destOrd="0" presId="urn:microsoft.com/office/officeart/2008/layout/RadialCluster"/>
    <dgm:cxn modelId="{6BD492C5-8796-1E44-85D1-A5C8C75E9FFC}" srcId="{0B4D9472-556C-8048-BE41-3FEA3A9E7B98}" destId="{467081A8-3448-A84F-B944-7C2447687FAA}" srcOrd="1" destOrd="0" parTransId="{B7AB56D4-6892-E142-AD17-6DDD02A7E89E}" sibTransId="{8318DF38-5B49-BB46-84BB-05A03298FF9D}"/>
    <dgm:cxn modelId="{4ED7DF9B-C805-2F4C-ACF1-DFE67EF84ACF}" type="presOf" srcId="{37B30627-B450-154A-88A7-86EECDE3E119}" destId="{4BEAA667-2A11-8B4E-8099-B9555C80492B}" srcOrd="0" destOrd="0" presId="urn:microsoft.com/office/officeart/2008/layout/RadialCluster"/>
    <dgm:cxn modelId="{F71EEB7D-CFBF-DB4A-BE64-C9EA690C964A}" type="presOf" srcId="{B7AB56D4-6892-E142-AD17-6DDD02A7E89E}" destId="{877D0A54-2E90-5040-8F77-C2EBC4EBE7BD}" srcOrd="0" destOrd="0" presId="urn:microsoft.com/office/officeart/2008/layout/RadialCluster"/>
    <dgm:cxn modelId="{0551EE37-761D-9240-94EA-E521E58DD4A9}" type="presOf" srcId="{DAFAEED5-5FA0-E54D-A70F-89875F21CD04}" destId="{5C3561B9-E218-294C-A718-A085A491F826}" srcOrd="0" destOrd="0" presId="urn:microsoft.com/office/officeart/2008/layout/RadialCluster"/>
    <dgm:cxn modelId="{338304BB-4522-2A47-85B4-D77976796278}" srcId="{0B4D9472-556C-8048-BE41-3FEA3A9E7B98}" destId="{37B30627-B450-154A-88A7-86EECDE3E119}" srcOrd="2" destOrd="0" parTransId="{DAFAEED5-5FA0-E54D-A70F-89875F21CD04}" sibTransId="{E4272E28-DC11-944D-9F0C-246CB3C600BF}"/>
    <dgm:cxn modelId="{9C09ABD8-9BB7-3542-A39B-E88D1AF22BD1}" type="presOf" srcId="{AF4489B7-E402-A142-AA12-4C9D3A7C97B9}" destId="{26CF71A4-36A4-7341-8705-40C2F18B8CF6}" srcOrd="0" destOrd="0" presId="urn:microsoft.com/office/officeart/2008/layout/RadialCluster"/>
    <dgm:cxn modelId="{216E9B00-A8BC-4A43-AA46-0334AEE3F427}" type="presOf" srcId="{83612F4A-D183-0440-A4D7-9F7AC15E068A}" destId="{022CC920-AED7-EA49-AD08-2297FC796388}" srcOrd="0" destOrd="0" presId="urn:microsoft.com/office/officeart/2008/layout/RadialCluster"/>
    <dgm:cxn modelId="{5B511208-BBF6-EE44-907B-A12C4BD221B2}" type="presOf" srcId="{467081A8-3448-A84F-B944-7C2447687FAA}" destId="{32D6C2F6-2754-3D49-81F3-F785F12516E3}" srcOrd="0" destOrd="0" presId="urn:microsoft.com/office/officeart/2008/layout/RadialCluster"/>
    <dgm:cxn modelId="{AF46532A-ABAC-4B4C-BA22-885F6729FC3C}" type="presParOf" srcId="{022CC920-AED7-EA49-AD08-2297FC796388}" destId="{49057309-9A1A-DB49-89AB-215767BC2114}" srcOrd="0" destOrd="0" presId="urn:microsoft.com/office/officeart/2008/layout/RadialCluster"/>
    <dgm:cxn modelId="{84A9BC58-2FE3-814A-AE35-8A3188AC14DA}" type="presParOf" srcId="{49057309-9A1A-DB49-89AB-215767BC2114}" destId="{4A425078-C6C8-9542-8287-4A766E7E3EC2}" srcOrd="0" destOrd="0" presId="urn:microsoft.com/office/officeart/2008/layout/RadialCluster"/>
    <dgm:cxn modelId="{14E7DED0-B412-9F45-BEA9-4D7E280F940C}" type="presParOf" srcId="{49057309-9A1A-DB49-89AB-215767BC2114}" destId="{26CF71A4-36A4-7341-8705-40C2F18B8CF6}" srcOrd="1" destOrd="0" presId="urn:microsoft.com/office/officeart/2008/layout/RadialCluster"/>
    <dgm:cxn modelId="{687EC1B6-53DB-1144-BF50-D22548D82E19}" type="presParOf" srcId="{49057309-9A1A-DB49-89AB-215767BC2114}" destId="{5387C6D9-0B47-0E4E-A9DE-BCB8CA63EBEA}" srcOrd="2" destOrd="0" presId="urn:microsoft.com/office/officeart/2008/layout/RadialCluster"/>
    <dgm:cxn modelId="{ADCAD345-CA99-204B-853D-060F648EBD4B}" type="presParOf" srcId="{49057309-9A1A-DB49-89AB-215767BC2114}" destId="{877D0A54-2E90-5040-8F77-C2EBC4EBE7BD}" srcOrd="3" destOrd="0" presId="urn:microsoft.com/office/officeart/2008/layout/RadialCluster"/>
    <dgm:cxn modelId="{EDD6083A-5772-854E-9273-82DBFB468823}" type="presParOf" srcId="{49057309-9A1A-DB49-89AB-215767BC2114}" destId="{32D6C2F6-2754-3D49-81F3-F785F12516E3}" srcOrd="4" destOrd="0" presId="urn:microsoft.com/office/officeart/2008/layout/RadialCluster"/>
    <dgm:cxn modelId="{67E9A1BC-8C43-4744-B458-7D00E7B67E42}" type="presParOf" srcId="{49057309-9A1A-DB49-89AB-215767BC2114}" destId="{5C3561B9-E218-294C-A718-A085A491F826}" srcOrd="5" destOrd="0" presId="urn:microsoft.com/office/officeart/2008/layout/RadialCluster"/>
    <dgm:cxn modelId="{B007FBC2-DA98-0B43-B324-C4DD2490E70B}" type="presParOf" srcId="{49057309-9A1A-DB49-89AB-215767BC2114}" destId="{4BEAA667-2A11-8B4E-8099-B9555C80492B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A8CA0E-6E1E-404B-A508-F2545480DDFF}">
      <dsp:nvSpPr>
        <dsp:cNvPr id="0" name=""/>
        <dsp:cNvSpPr/>
      </dsp:nvSpPr>
      <dsp:spPr>
        <a:xfrm>
          <a:off x="339739" y="214317"/>
          <a:ext cx="2769640" cy="2769640"/>
        </a:xfrm>
        <a:prstGeom prst="pie">
          <a:avLst>
            <a:gd name="adj1" fmla="val 16200000"/>
            <a:gd name="adj2" fmla="val 180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TCR</a:t>
          </a:r>
          <a:endParaRPr lang="en-US" sz="2800" kern="1200" dirty="0"/>
        </a:p>
      </dsp:txBody>
      <dsp:txXfrm>
        <a:off x="1799405" y="801217"/>
        <a:ext cx="989157" cy="824297"/>
      </dsp:txXfrm>
    </dsp:sp>
    <dsp:sp modelId="{D7F12246-27B1-C64D-8C6A-B19256B4E284}">
      <dsp:nvSpPr>
        <dsp:cNvPr id="0" name=""/>
        <dsp:cNvSpPr/>
      </dsp:nvSpPr>
      <dsp:spPr>
        <a:xfrm>
          <a:off x="282697" y="313233"/>
          <a:ext cx="2769640" cy="2769640"/>
        </a:xfrm>
        <a:prstGeom prst="pie">
          <a:avLst>
            <a:gd name="adj1" fmla="val 1800000"/>
            <a:gd name="adj2" fmla="val 9000000"/>
          </a:avLst>
        </a:prstGeom>
        <a:gradFill rotWithShape="0">
          <a:gsLst>
            <a:gs pos="0">
              <a:schemeClr val="accent3">
                <a:hueOff val="5625133"/>
                <a:satOff val="-8440"/>
                <a:lumOff val="-1373"/>
                <a:alphaOff val="0"/>
                <a:tint val="50000"/>
                <a:satMod val="300000"/>
              </a:schemeClr>
            </a:gs>
            <a:gs pos="35000">
              <a:schemeClr val="accent3">
                <a:hueOff val="5625133"/>
                <a:satOff val="-8440"/>
                <a:lumOff val="-1373"/>
                <a:alphaOff val="0"/>
                <a:tint val="37000"/>
                <a:satMod val="300000"/>
              </a:schemeClr>
            </a:gs>
            <a:gs pos="100000">
              <a:schemeClr val="accent3">
                <a:hueOff val="5625133"/>
                <a:satOff val="-8440"/>
                <a:lumOff val="-137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Disease</a:t>
          </a:r>
          <a:endParaRPr lang="en-US" sz="2800" kern="1200" dirty="0"/>
        </a:p>
      </dsp:txBody>
      <dsp:txXfrm>
        <a:off x="942135" y="2110202"/>
        <a:ext cx="1483735" cy="725382"/>
      </dsp:txXfrm>
    </dsp:sp>
    <dsp:sp modelId="{32A76D57-18BC-8F4F-A7EA-882D0C0A3FE6}">
      <dsp:nvSpPr>
        <dsp:cNvPr id="0" name=""/>
        <dsp:cNvSpPr/>
      </dsp:nvSpPr>
      <dsp:spPr>
        <a:xfrm>
          <a:off x="225656" y="214317"/>
          <a:ext cx="2769640" cy="2769640"/>
        </a:xfrm>
        <a:prstGeom prst="pie">
          <a:avLst>
            <a:gd name="adj1" fmla="val 9000000"/>
            <a:gd name="adj2" fmla="val 1620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6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Tissue</a:t>
          </a:r>
          <a:endParaRPr lang="en-US" sz="2800" kern="1200" dirty="0"/>
        </a:p>
      </dsp:txBody>
      <dsp:txXfrm>
        <a:off x="546473" y="801217"/>
        <a:ext cx="989157" cy="824297"/>
      </dsp:txXfrm>
    </dsp:sp>
    <dsp:sp modelId="{FB3E8889-3854-2F43-84F5-581E6AD0DCD3}">
      <dsp:nvSpPr>
        <dsp:cNvPr id="0" name=""/>
        <dsp:cNvSpPr/>
      </dsp:nvSpPr>
      <dsp:spPr>
        <a:xfrm>
          <a:off x="168513" y="42863"/>
          <a:ext cx="3112548" cy="3112548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FCB7E724-22BD-7748-993A-75D1689D58D8}">
      <dsp:nvSpPr>
        <dsp:cNvPr id="0" name=""/>
        <dsp:cNvSpPr/>
      </dsp:nvSpPr>
      <dsp:spPr>
        <a:xfrm>
          <a:off x="111243" y="141604"/>
          <a:ext cx="3112548" cy="3112548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gradFill rotWithShape="0">
          <a:gsLst>
            <a:gs pos="0">
              <a:schemeClr val="accent3">
                <a:hueOff val="5625133"/>
                <a:satOff val="-8440"/>
                <a:lumOff val="-1373"/>
                <a:alphaOff val="0"/>
                <a:tint val="50000"/>
                <a:satMod val="300000"/>
              </a:schemeClr>
            </a:gs>
            <a:gs pos="35000">
              <a:schemeClr val="accent3">
                <a:hueOff val="5625133"/>
                <a:satOff val="-8440"/>
                <a:lumOff val="-1373"/>
                <a:alphaOff val="0"/>
                <a:tint val="37000"/>
                <a:satMod val="300000"/>
              </a:schemeClr>
            </a:gs>
            <a:gs pos="100000">
              <a:schemeClr val="accent3">
                <a:hueOff val="5625133"/>
                <a:satOff val="-8440"/>
                <a:lumOff val="-137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C3B8937-40E2-3B49-8105-7237D76575D3}">
      <dsp:nvSpPr>
        <dsp:cNvPr id="0" name=""/>
        <dsp:cNvSpPr/>
      </dsp:nvSpPr>
      <dsp:spPr>
        <a:xfrm>
          <a:off x="53973" y="42863"/>
          <a:ext cx="3112548" cy="3112548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50000"/>
                <a:satMod val="300000"/>
              </a:schemeClr>
            </a:gs>
            <a:gs pos="35000">
              <a:schemeClr val="accent3">
                <a:hueOff val="11250266"/>
                <a:satOff val="-16880"/>
                <a:lumOff val="-2745"/>
                <a:alphaOff val="0"/>
                <a:tint val="37000"/>
                <a:satMod val="30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07DC8D-36A1-1541-9988-43A8E26D1DAD}">
      <dsp:nvSpPr>
        <dsp:cNvPr id="0" name=""/>
        <dsp:cNvSpPr/>
      </dsp:nvSpPr>
      <dsp:spPr>
        <a:xfrm>
          <a:off x="1257364" y="1091155"/>
          <a:ext cx="935276" cy="935276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Tissue</a:t>
          </a:r>
          <a:endParaRPr lang="en-US" sz="1800" kern="1200" dirty="0"/>
        </a:p>
      </dsp:txBody>
      <dsp:txXfrm>
        <a:off x="1303020" y="1136811"/>
        <a:ext cx="843964" cy="843964"/>
      </dsp:txXfrm>
    </dsp:sp>
    <dsp:sp modelId="{1DEE8540-2208-474D-BF0E-73C4F41A5725}">
      <dsp:nvSpPr>
        <dsp:cNvPr id="0" name=""/>
        <dsp:cNvSpPr/>
      </dsp:nvSpPr>
      <dsp:spPr>
        <a:xfrm rot="16200000">
          <a:off x="1492876" y="859029"/>
          <a:ext cx="46425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64252" y="0"/>
              </a:lnTo>
            </a:path>
          </a:pathLst>
        </a:custGeom>
        <a:noFill/>
        <a:ln w="254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EB0B8E-22A2-9F4D-A9DE-79344BEBEF90}">
      <dsp:nvSpPr>
        <dsp:cNvPr id="0" name=""/>
        <dsp:cNvSpPr/>
      </dsp:nvSpPr>
      <dsp:spPr>
        <a:xfrm>
          <a:off x="1411685" y="267"/>
          <a:ext cx="626635" cy="626635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glow rad="254000">
            <a:schemeClr val="accent4">
              <a:satMod val="175000"/>
              <a:alpha val="8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Blood</a:t>
          </a:r>
          <a:endParaRPr lang="en-US" sz="1100" kern="1200" dirty="0"/>
        </a:p>
      </dsp:txBody>
      <dsp:txXfrm>
        <a:off x="1442275" y="30857"/>
        <a:ext cx="565455" cy="565455"/>
      </dsp:txXfrm>
    </dsp:sp>
    <dsp:sp modelId="{9B111F4A-F6E3-EE44-8E8D-139AB362BC14}">
      <dsp:nvSpPr>
        <dsp:cNvPr id="0" name=""/>
        <dsp:cNvSpPr/>
      </dsp:nvSpPr>
      <dsp:spPr>
        <a:xfrm rot="5400000">
          <a:off x="1492876" y="2258558"/>
          <a:ext cx="46425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64252" y="0"/>
              </a:lnTo>
            </a:path>
          </a:pathLst>
        </a:custGeom>
        <a:noFill/>
        <a:ln w="254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80462C-E218-2C4F-B4BE-30C3731E516C}">
      <dsp:nvSpPr>
        <dsp:cNvPr id="0" name=""/>
        <dsp:cNvSpPr/>
      </dsp:nvSpPr>
      <dsp:spPr>
        <a:xfrm>
          <a:off x="1411685" y="2490684"/>
          <a:ext cx="626635" cy="626635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glow rad="254000">
            <a:schemeClr val="accent4">
              <a:satMod val="175000"/>
              <a:alpha val="8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Intestine</a:t>
          </a:r>
          <a:endParaRPr lang="en-US" sz="1100" kern="1200" dirty="0"/>
        </a:p>
      </dsp:txBody>
      <dsp:txXfrm>
        <a:off x="1442275" y="2521274"/>
        <a:ext cx="565455" cy="56545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2E2CEC-5D65-A04B-BE86-D7F5F20A7236}">
      <dsp:nvSpPr>
        <dsp:cNvPr id="0" name=""/>
        <dsp:cNvSpPr/>
      </dsp:nvSpPr>
      <dsp:spPr>
        <a:xfrm>
          <a:off x="1404533" y="1482069"/>
          <a:ext cx="955692" cy="955692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TCR- Delta Chain</a:t>
          </a:r>
          <a:endParaRPr lang="en-US" sz="1800" kern="1200" dirty="0"/>
        </a:p>
      </dsp:txBody>
      <dsp:txXfrm>
        <a:off x="1451186" y="1528722"/>
        <a:ext cx="862386" cy="862386"/>
      </dsp:txXfrm>
    </dsp:sp>
    <dsp:sp modelId="{4882EE87-B262-AF48-A214-BEC09D9C79F7}">
      <dsp:nvSpPr>
        <dsp:cNvPr id="0" name=""/>
        <dsp:cNvSpPr/>
      </dsp:nvSpPr>
      <dsp:spPr>
        <a:xfrm rot="16200000">
          <a:off x="1547190" y="1146880"/>
          <a:ext cx="67037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70378" y="0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87D7A5-6913-8F4C-BC9B-8AA98AB39430}">
      <dsp:nvSpPr>
        <dsp:cNvPr id="0" name=""/>
        <dsp:cNvSpPr/>
      </dsp:nvSpPr>
      <dsp:spPr>
        <a:xfrm>
          <a:off x="1562223" y="171377"/>
          <a:ext cx="640313" cy="640313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glow rad="254000">
            <a:schemeClr val="accent3">
              <a:satMod val="175000"/>
              <a:alpha val="8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VD1</a:t>
          </a:r>
          <a:endParaRPr lang="en-US" sz="1800" kern="1200" dirty="0"/>
        </a:p>
      </dsp:txBody>
      <dsp:txXfrm>
        <a:off x="1593481" y="202635"/>
        <a:ext cx="577797" cy="577797"/>
      </dsp:txXfrm>
    </dsp:sp>
    <dsp:sp modelId="{29599BF3-426C-3343-ACBE-D713BBA160CB}">
      <dsp:nvSpPr>
        <dsp:cNvPr id="0" name=""/>
        <dsp:cNvSpPr/>
      </dsp:nvSpPr>
      <dsp:spPr>
        <a:xfrm rot="1800000">
          <a:off x="2323588" y="2372531"/>
          <a:ext cx="54692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46926" y="0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180D00-9716-D847-9168-ADF03FD1F37F}">
      <dsp:nvSpPr>
        <dsp:cNvPr id="0" name=""/>
        <dsp:cNvSpPr/>
      </dsp:nvSpPr>
      <dsp:spPr>
        <a:xfrm>
          <a:off x="2833878" y="2373948"/>
          <a:ext cx="640313" cy="640313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DN</a:t>
          </a:r>
          <a:endParaRPr lang="en-US" sz="1800" kern="1200" dirty="0"/>
        </a:p>
      </dsp:txBody>
      <dsp:txXfrm>
        <a:off x="2865136" y="2405206"/>
        <a:ext cx="577797" cy="577797"/>
      </dsp:txXfrm>
    </dsp:sp>
    <dsp:sp modelId="{3DAB9154-3084-8249-80BA-8A695D7F7314}">
      <dsp:nvSpPr>
        <dsp:cNvPr id="0" name=""/>
        <dsp:cNvSpPr/>
      </dsp:nvSpPr>
      <dsp:spPr>
        <a:xfrm rot="9000000">
          <a:off x="894244" y="2372531"/>
          <a:ext cx="54692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46926" y="0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EDA57-806E-6F42-AB99-6284557B450F}">
      <dsp:nvSpPr>
        <dsp:cNvPr id="0" name=""/>
        <dsp:cNvSpPr/>
      </dsp:nvSpPr>
      <dsp:spPr>
        <a:xfrm>
          <a:off x="290567" y="2373948"/>
          <a:ext cx="640313" cy="640313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VD2</a:t>
          </a:r>
          <a:endParaRPr lang="en-US" sz="1800" kern="1200" dirty="0"/>
        </a:p>
      </dsp:txBody>
      <dsp:txXfrm>
        <a:off x="321825" y="2405206"/>
        <a:ext cx="577797" cy="57779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425078-C6C8-9542-8287-4A766E7E3EC2}">
      <dsp:nvSpPr>
        <dsp:cNvPr id="0" name=""/>
        <dsp:cNvSpPr/>
      </dsp:nvSpPr>
      <dsp:spPr>
        <a:xfrm>
          <a:off x="1319269" y="1499649"/>
          <a:ext cx="967028" cy="967028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Disease</a:t>
          </a:r>
          <a:endParaRPr lang="en-US" sz="1800" kern="1200" dirty="0"/>
        </a:p>
      </dsp:txBody>
      <dsp:txXfrm>
        <a:off x="1366475" y="1546855"/>
        <a:ext cx="872616" cy="872616"/>
      </dsp:txXfrm>
    </dsp:sp>
    <dsp:sp modelId="{26CF71A4-36A4-7341-8705-40C2F18B8CF6}">
      <dsp:nvSpPr>
        <dsp:cNvPr id="0" name=""/>
        <dsp:cNvSpPr/>
      </dsp:nvSpPr>
      <dsp:spPr>
        <a:xfrm rot="16200000">
          <a:off x="1463618" y="1160484"/>
          <a:ext cx="67833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78330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87C6D9-0B47-0E4E-A9DE-BCB8CA63EBEA}">
      <dsp:nvSpPr>
        <dsp:cNvPr id="0" name=""/>
        <dsp:cNvSpPr/>
      </dsp:nvSpPr>
      <dsp:spPr>
        <a:xfrm>
          <a:off x="1478828" y="173410"/>
          <a:ext cx="647909" cy="64790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glow rad="254000">
            <a:schemeClr val="accent5">
              <a:satMod val="175000"/>
              <a:alpha val="8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Control</a:t>
          </a:r>
          <a:endParaRPr lang="en-US" sz="1000" kern="1200" dirty="0"/>
        </a:p>
      </dsp:txBody>
      <dsp:txXfrm>
        <a:off x="1510456" y="205038"/>
        <a:ext cx="584653" cy="584653"/>
      </dsp:txXfrm>
    </dsp:sp>
    <dsp:sp modelId="{877D0A54-2E90-5040-8F77-C2EBC4EBE7BD}">
      <dsp:nvSpPr>
        <dsp:cNvPr id="0" name=""/>
        <dsp:cNvSpPr/>
      </dsp:nvSpPr>
      <dsp:spPr>
        <a:xfrm rot="1800000">
          <a:off x="2249225" y="2400674"/>
          <a:ext cx="55341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53414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D6C2F6-2754-3D49-81F3-F785F12516E3}">
      <dsp:nvSpPr>
        <dsp:cNvPr id="0" name=""/>
        <dsp:cNvSpPr/>
      </dsp:nvSpPr>
      <dsp:spPr>
        <a:xfrm>
          <a:off x="2765568" y="2402108"/>
          <a:ext cx="647909" cy="64790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glow rad="254000">
            <a:schemeClr val="accent5">
              <a:satMod val="175000"/>
              <a:alpha val="8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Gluten Free CD</a:t>
          </a:r>
          <a:endParaRPr lang="en-US" sz="1000" kern="1200" dirty="0"/>
        </a:p>
      </dsp:txBody>
      <dsp:txXfrm>
        <a:off x="2797196" y="2433736"/>
        <a:ext cx="584653" cy="584653"/>
      </dsp:txXfrm>
    </dsp:sp>
    <dsp:sp modelId="{5C3561B9-E218-294C-A718-A085A491F826}">
      <dsp:nvSpPr>
        <dsp:cNvPr id="0" name=""/>
        <dsp:cNvSpPr/>
      </dsp:nvSpPr>
      <dsp:spPr>
        <a:xfrm rot="9000000">
          <a:off x="802926" y="2400674"/>
          <a:ext cx="55341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53414" y="0"/>
              </a:lnTo>
            </a:path>
          </a:pathLst>
        </a:custGeom>
        <a:noFill/>
        <a:ln w="254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EAA667-2A11-8B4E-8099-B9555C80492B}">
      <dsp:nvSpPr>
        <dsp:cNvPr id="0" name=""/>
        <dsp:cNvSpPr/>
      </dsp:nvSpPr>
      <dsp:spPr>
        <a:xfrm>
          <a:off x="192089" y="2402108"/>
          <a:ext cx="647909" cy="64790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glow rad="254000">
            <a:schemeClr val="accent5">
              <a:satMod val="175000"/>
              <a:alpha val="8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Active CD</a:t>
          </a:r>
          <a:endParaRPr lang="en-US" sz="1000" kern="1200" dirty="0"/>
        </a:p>
      </dsp:txBody>
      <dsp:txXfrm>
        <a:off x="223717" y="2433736"/>
        <a:ext cx="584653" cy="5846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2.png>
</file>

<file path=ppt/media/image13.png>
</file>

<file path=ppt/media/image25.jpg>
</file>

<file path=ppt/media/image26.g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05EAF-7167-E84F-AB20-7B2FCFFBF68B}" type="datetimeFigureOut">
              <a:rPr lang="en-US" smtClean="0"/>
              <a:t>6/22/15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1BDFD-899E-4343-8634-0D5A4D4D4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474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31BDFD-899E-4343-8634-0D5A4D4D41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1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31BDFD-899E-4343-8634-0D5A4D4D41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888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31BDFD-899E-4343-8634-0D5A4D4D41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62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31BDFD-899E-4343-8634-0D5A4D4D41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711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</a:t>
            </a:r>
            <a:r>
              <a:rPr lang="en-US" baseline="0" dirty="0" smtClean="0"/>
              <a:t> this lack of VD1 selection we next thought to look at the gamma chain which nobody has ever done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expansion is not VD1 specific</a:t>
            </a:r>
          </a:p>
          <a:p>
            <a:endParaRPr lang="en-US" baseline="0" dirty="0" smtClean="0"/>
          </a:p>
          <a:p>
            <a:r>
              <a:rPr lang="en-US" baseline="0" dirty="0" smtClean="0"/>
              <a:t>She wants me to add a slide like </a:t>
            </a:r>
            <a:r>
              <a:rPr lang="en-US" baseline="0" dirty="0" err="1" smtClean="0"/>
              <a:t>Reinhards</a:t>
            </a:r>
            <a:r>
              <a:rPr lang="en-US" baseline="0" dirty="0" smtClean="0"/>
              <a:t> here with the see through shit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31BDFD-899E-4343-8634-0D5A4D4D41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33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the age and how the GFD is the oldest</a:t>
            </a:r>
            <a:r>
              <a:rPr lang="en-US" baseline="0" dirty="0" smtClean="0"/>
              <a:t> one that has the shift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31BDFD-899E-4343-8634-0D5A4D4D41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781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31BDFD-899E-4343-8634-0D5A4D4D41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6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31BDFD-899E-4343-8634-0D5A4D4D41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80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8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0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355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3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3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42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60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19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71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531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86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07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9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7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9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375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12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00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7C1B5-AEF8-D44C-8D3A-BB108281ED90}" type="datetimeFigureOut">
              <a:rPr lang="en-US" smtClean="0"/>
              <a:t>6/22/15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C1D1A-A4D8-2246-BD89-2A3819F98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028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3.xml"/><Relationship Id="rId12" Type="http://schemas.microsoft.com/office/2007/relationships/diagramDrawing" Target="../diagrams/drawing3.xml"/><Relationship Id="rId13" Type="http://schemas.openxmlformats.org/officeDocument/2006/relationships/diagramData" Target="../diagrams/data4.xml"/><Relationship Id="rId14" Type="http://schemas.openxmlformats.org/officeDocument/2006/relationships/diagramLayout" Target="../diagrams/layout4.xml"/><Relationship Id="rId15" Type="http://schemas.openxmlformats.org/officeDocument/2006/relationships/diagramQuickStyle" Target="../diagrams/quickStyle4.xml"/><Relationship Id="rId16" Type="http://schemas.openxmlformats.org/officeDocument/2006/relationships/diagramColors" Target="../diagrams/colors4.xml"/><Relationship Id="rId17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diagramData" Target="../diagrams/data3.xml"/><Relationship Id="rId9" Type="http://schemas.openxmlformats.org/officeDocument/2006/relationships/diagramLayout" Target="../diagrams/layout3.xml"/><Relationship Id="rId10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emf"/><Relationship Id="rId12" Type="http://schemas.openxmlformats.org/officeDocument/2006/relationships/image" Target="../media/image16.emf"/><Relationship Id="rId13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8" Type="http://schemas.openxmlformats.org/officeDocument/2006/relationships/image" Target="../media/image23.emf"/><Relationship Id="rId9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4" Type="http://schemas.openxmlformats.org/officeDocument/2006/relationships/image" Target="../media/image26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9112" y="292623"/>
            <a:ext cx="8365776" cy="430887"/>
          </a:xfrm>
          <a:prstGeom prst="rect">
            <a:avLst/>
          </a:prstGeom>
          <a:noFill/>
          <a:ln w="12700" cap="rnd" cmpd="sng">
            <a:solidFill>
              <a:srgbClr val="8000FF"/>
            </a:solidFill>
            <a:prstDash val="solid"/>
            <a:beve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contourClr>
                <a:srgbClr val="DDDDDD"/>
              </a:contourClr>
            </a:sp3d>
          </a:bodyPr>
          <a:lstStyle/>
          <a:p>
            <a:pPr algn="ctr"/>
            <a:r>
              <a:rPr lang="en-US" sz="2200" b="1" spc="150" dirty="0" smtClean="0">
                <a:ln w="11430"/>
                <a:solidFill>
                  <a:srgbClr val="FFFFFF"/>
                </a:solidFill>
                <a:effectLst/>
                <a:latin typeface="Arial"/>
                <a:cs typeface="Arial"/>
              </a:rPr>
              <a:t>Characterizing TCR </a:t>
            </a:r>
            <a:r>
              <a:rPr lang="en-US" sz="2200" dirty="0" err="1">
                <a:solidFill>
                  <a:srgbClr val="FFFFFF"/>
                </a:solidFill>
                <a:latin typeface="Arial"/>
                <a:cs typeface="Arial"/>
              </a:rPr>
              <a:t>γ</a:t>
            </a:r>
            <a:r>
              <a:rPr lang="en-US" sz="2200" b="1" spc="150" dirty="0" smtClean="0">
                <a:ln w="11430"/>
                <a:solidFill>
                  <a:srgbClr val="FFFFFF"/>
                </a:solidFill>
                <a:effectLst/>
                <a:latin typeface="Arial"/>
                <a:cs typeface="Arial"/>
              </a:rPr>
              <a:t>𝛅 T cells in tissues and disease</a:t>
            </a:r>
            <a:endParaRPr lang="en-US" sz="2200" b="1" spc="150" dirty="0">
              <a:ln w="11430"/>
              <a:solidFill>
                <a:srgbClr val="FFFFFF"/>
              </a:solidFill>
              <a:effectLst/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00853" y="3549416"/>
            <a:ext cx="2942294" cy="120032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contourClr>
                <a:srgbClr val="DDDDDD"/>
              </a:contourClr>
            </a:sp3d>
          </a:bodyPr>
          <a:lstStyle/>
          <a:p>
            <a:pPr algn="ctr"/>
            <a:r>
              <a:rPr lang="en-US" b="1" spc="150" dirty="0" smtClean="0">
                <a:ln w="11430"/>
                <a:solidFill>
                  <a:srgbClr val="FFFFF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Times New Roman (Body)"/>
                <a:cs typeface="Times New Roman (Body)"/>
              </a:rPr>
              <a:t>Toufic Mayassi</a:t>
            </a:r>
          </a:p>
          <a:p>
            <a:pPr algn="ctr"/>
            <a:r>
              <a:rPr lang="en-US" b="1" spc="150" dirty="0" smtClean="0">
                <a:ln w="11430"/>
                <a:solidFill>
                  <a:srgbClr val="FFFFF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Times New Roman (Body)"/>
                <a:cs typeface="Times New Roman (Body)"/>
              </a:rPr>
              <a:t>University of Chicago</a:t>
            </a:r>
          </a:p>
          <a:p>
            <a:pPr algn="ctr"/>
            <a:r>
              <a:rPr lang="en-US" b="1" spc="150" dirty="0" smtClean="0">
                <a:ln w="11430"/>
                <a:solidFill>
                  <a:srgbClr val="FFFFF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Times New Roman (Body)"/>
                <a:cs typeface="Times New Roman (Body)"/>
              </a:rPr>
              <a:t>Jabri Lab</a:t>
            </a:r>
          </a:p>
          <a:p>
            <a:pPr algn="ctr"/>
            <a:r>
              <a:rPr lang="en-US" b="1" spc="150" dirty="0" smtClean="0">
                <a:ln w="11430"/>
                <a:solidFill>
                  <a:srgbClr val="FFFFF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latin typeface="Times New Roman (Body)"/>
                <a:cs typeface="Times New Roman (Body)"/>
              </a:rPr>
              <a:t>ICDS 2015</a:t>
            </a:r>
            <a:endParaRPr lang="en-US" b="1" spc="150" dirty="0">
              <a:ln w="11430"/>
              <a:solidFill>
                <a:srgbClr val="FFFFFF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latin typeface="Times New Roman (Body)"/>
              <a:cs typeface="Times New Roman (Body)"/>
            </a:endParaRPr>
          </a:p>
        </p:txBody>
      </p:sp>
      <p:sp>
        <p:nvSpPr>
          <p:cNvPr id="2" name="Freeform 1"/>
          <p:cNvSpPr/>
          <p:nvPr/>
        </p:nvSpPr>
        <p:spPr>
          <a:xfrm>
            <a:off x="4386785" y="2386555"/>
            <a:ext cx="620427" cy="941485"/>
          </a:xfrm>
          <a:custGeom>
            <a:avLst/>
            <a:gdLst>
              <a:gd name="connsiteX0" fmla="*/ 0 w 620427"/>
              <a:gd name="connsiteY0" fmla="*/ 0 h 941485"/>
              <a:gd name="connsiteX1" fmla="*/ 0 w 620427"/>
              <a:gd name="connsiteY1" fmla="*/ 0 h 941485"/>
              <a:gd name="connsiteX2" fmla="*/ 14598 w 620427"/>
              <a:gd name="connsiteY2" fmla="*/ 65685 h 941485"/>
              <a:gd name="connsiteX3" fmla="*/ 72991 w 620427"/>
              <a:gd name="connsiteY3" fmla="*/ 124071 h 941485"/>
              <a:gd name="connsiteX4" fmla="*/ 116786 w 620427"/>
              <a:gd name="connsiteY4" fmla="*/ 189756 h 941485"/>
              <a:gd name="connsiteX5" fmla="*/ 131384 w 620427"/>
              <a:gd name="connsiteY5" fmla="*/ 211651 h 941485"/>
              <a:gd name="connsiteX6" fmla="*/ 145982 w 620427"/>
              <a:gd name="connsiteY6" fmla="*/ 233546 h 941485"/>
              <a:gd name="connsiteX7" fmla="*/ 182478 w 620427"/>
              <a:gd name="connsiteY7" fmla="*/ 270038 h 941485"/>
              <a:gd name="connsiteX8" fmla="*/ 189777 w 620427"/>
              <a:gd name="connsiteY8" fmla="*/ 299231 h 941485"/>
              <a:gd name="connsiteX9" fmla="*/ 211675 w 620427"/>
              <a:gd name="connsiteY9" fmla="*/ 321126 h 941485"/>
              <a:gd name="connsiteX10" fmla="*/ 226273 w 620427"/>
              <a:gd name="connsiteY10" fmla="*/ 343021 h 941485"/>
              <a:gd name="connsiteX11" fmla="*/ 248170 w 620427"/>
              <a:gd name="connsiteY11" fmla="*/ 372215 h 941485"/>
              <a:gd name="connsiteX12" fmla="*/ 270068 w 620427"/>
              <a:gd name="connsiteY12" fmla="*/ 423303 h 941485"/>
              <a:gd name="connsiteX13" fmla="*/ 277367 w 620427"/>
              <a:gd name="connsiteY13" fmla="*/ 445198 h 941485"/>
              <a:gd name="connsiteX14" fmla="*/ 291965 w 620427"/>
              <a:gd name="connsiteY14" fmla="*/ 467093 h 941485"/>
              <a:gd name="connsiteX15" fmla="*/ 306564 w 620427"/>
              <a:gd name="connsiteY15" fmla="*/ 496286 h 941485"/>
              <a:gd name="connsiteX16" fmla="*/ 321162 w 620427"/>
              <a:gd name="connsiteY16" fmla="*/ 518181 h 941485"/>
              <a:gd name="connsiteX17" fmla="*/ 357658 w 620427"/>
              <a:gd name="connsiteY17" fmla="*/ 554673 h 941485"/>
              <a:gd name="connsiteX18" fmla="*/ 372256 w 620427"/>
              <a:gd name="connsiteY18" fmla="*/ 598463 h 941485"/>
              <a:gd name="connsiteX19" fmla="*/ 379555 w 620427"/>
              <a:gd name="connsiteY19" fmla="*/ 620358 h 941485"/>
              <a:gd name="connsiteX20" fmla="*/ 394153 w 620427"/>
              <a:gd name="connsiteY20" fmla="*/ 649551 h 941485"/>
              <a:gd name="connsiteX21" fmla="*/ 408751 w 620427"/>
              <a:gd name="connsiteY21" fmla="*/ 693341 h 941485"/>
              <a:gd name="connsiteX22" fmla="*/ 437948 w 620427"/>
              <a:gd name="connsiteY22" fmla="*/ 737131 h 941485"/>
              <a:gd name="connsiteX23" fmla="*/ 459845 w 620427"/>
              <a:gd name="connsiteY23" fmla="*/ 810115 h 941485"/>
              <a:gd name="connsiteX24" fmla="*/ 452546 w 620427"/>
              <a:gd name="connsiteY24" fmla="*/ 868501 h 941485"/>
              <a:gd name="connsiteX25" fmla="*/ 423350 w 620427"/>
              <a:gd name="connsiteY25" fmla="*/ 890396 h 941485"/>
              <a:gd name="connsiteX26" fmla="*/ 401452 w 620427"/>
              <a:gd name="connsiteY26" fmla="*/ 919590 h 941485"/>
              <a:gd name="connsiteX27" fmla="*/ 328461 w 620427"/>
              <a:gd name="connsiteY27" fmla="*/ 941485 h 941485"/>
              <a:gd name="connsiteX28" fmla="*/ 197076 w 620427"/>
              <a:gd name="connsiteY28" fmla="*/ 934186 h 941485"/>
              <a:gd name="connsiteX29" fmla="*/ 153282 w 620427"/>
              <a:gd name="connsiteY29" fmla="*/ 919590 h 941485"/>
              <a:gd name="connsiteX30" fmla="*/ 138683 w 620427"/>
              <a:gd name="connsiteY30" fmla="*/ 904993 h 941485"/>
              <a:gd name="connsiteX31" fmla="*/ 124085 w 620427"/>
              <a:gd name="connsiteY31" fmla="*/ 883098 h 941485"/>
              <a:gd name="connsiteX32" fmla="*/ 102188 w 620427"/>
              <a:gd name="connsiteY32" fmla="*/ 868501 h 941485"/>
              <a:gd name="connsiteX33" fmla="*/ 80290 w 620427"/>
              <a:gd name="connsiteY33" fmla="*/ 824711 h 941485"/>
              <a:gd name="connsiteX34" fmla="*/ 58393 w 620427"/>
              <a:gd name="connsiteY34" fmla="*/ 780921 h 941485"/>
              <a:gd name="connsiteX35" fmla="*/ 65692 w 620427"/>
              <a:gd name="connsiteY35" fmla="*/ 737131 h 941485"/>
              <a:gd name="connsiteX36" fmla="*/ 87589 w 620427"/>
              <a:gd name="connsiteY36" fmla="*/ 715236 h 941485"/>
              <a:gd name="connsiteX37" fmla="*/ 160581 w 620427"/>
              <a:gd name="connsiteY37" fmla="*/ 678745 h 941485"/>
              <a:gd name="connsiteX38" fmla="*/ 204376 w 620427"/>
              <a:gd name="connsiteY38" fmla="*/ 649551 h 941485"/>
              <a:gd name="connsiteX39" fmla="*/ 255470 w 620427"/>
              <a:gd name="connsiteY39" fmla="*/ 634955 h 941485"/>
              <a:gd name="connsiteX40" fmla="*/ 321162 w 620427"/>
              <a:gd name="connsiteY40" fmla="*/ 620358 h 941485"/>
              <a:gd name="connsiteX41" fmla="*/ 343059 w 620427"/>
              <a:gd name="connsiteY41" fmla="*/ 598463 h 941485"/>
              <a:gd name="connsiteX42" fmla="*/ 364957 w 620427"/>
              <a:gd name="connsiteY42" fmla="*/ 583866 h 941485"/>
              <a:gd name="connsiteX43" fmla="*/ 408751 w 620427"/>
              <a:gd name="connsiteY43" fmla="*/ 488988 h 941485"/>
              <a:gd name="connsiteX44" fmla="*/ 445247 w 620427"/>
              <a:gd name="connsiteY44" fmla="*/ 430601 h 941485"/>
              <a:gd name="connsiteX45" fmla="*/ 467145 w 620427"/>
              <a:gd name="connsiteY45" fmla="*/ 386811 h 941485"/>
              <a:gd name="connsiteX46" fmla="*/ 489042 w 620427"/>
              <a:gd name="connsiteY46" fmla="*/ 350320 h 941485"/>
              <a:gd name="connsiteX47" fmla="*/ 518239 w 620427"/>
              <a:gd name="connsiteY47" fmla="*/ 299231 h 941485"/>
              <a:gd name="connsiteX48" fmla="*/ 540136 w 620427"/>
              <a:gd name="connsiteY48" fmla="*/ 218950 h 941485"/>
              <a:gd name="connsiteX49" fmla="*/ 547435 w 620427"/>
              <a:gd name="connsiteY49" fmla="*/ 197055 h 941485"/>
              <a:gd name="connsiteX50" fmla="*/ 562033 w 620427"/>
              <a:gd name="connsiteY50" fmla="*/ 175160 h 941485"/>
              <a:gd name="connsiteX51" fmla="*/ 569333 w 620427"/>
              <a:gd name="connsiteY51" fmla="*/ 145966 h 941485"/>
              <a:gd name="connsiteX52" fmla="*/ 591230 w 620427"/>
              <a:gd name="connsiteY52" fmla="*/ 80281 h 941485"/>
              <a:gd name="connsiteX53" fmla="*/ 598529 w 620427"/>
              <a:gd name="connsiteY53" fmla="*/ 58386 h 941485"/>
              <a:gd name="connsiteX54" fmla="*/ 620427 w 620427"/>
              <a:gd name="connsiteY54" fmla="*/ 43790 h 941485"/>
              <a:gd name="connsiteX55" fmla="*/ 620427 w 620427"/>
              <a:gd name="connsiteY55" fmla="*/ 43790 h 941485"/>
              <a:gd name="connsiteX56" fmla="*/ 620427 w 620427"/>
              <a:gd name="connsiteY56" fmla="*/ 43790 h 941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620427" h="941485">
                <a:moveTo>
                  <a:pt x="0" y="0"/>
                </a:moveTo>
                <a:lnTo>
                  <a:pt x="0" y="0"/>
                </a:lnTo>
                <a:cubicBezTo>
                  <a:pt x="4866" y="21895"/>
                  <a:pt x="4566" y="45624"/>
                  <a:pt x="14598" y="65685"/>
                </a:cubicBezTo>
                <a:cubicBezTo>
                  <a:pt x="27568" y="91622"/>
                  <a:pt x="57424" y="100723"/>
                  <a:pt x="72991" y="124071"/>
                </a:cubicBezTo>
                <a:lnTo>
                  <a:pt x="116786" y="189756"/>
                </a:lnTo>
                <a:lnTo>
                  <a:pt x="131384" y="211651"/>
                </a:lnTo>
                <a:cubicBezTo>
                  <a:pt x="136250" y="218949"/>
                  <a:pt x="139779" y="227344"/>
                  <a:pt x="145982" y="233546"/>
                </a:cubicBezTo>
                <a:lnTo>
                  <a:pt x="182478" y="270038"/>
                </a:lnTo>
                <a:cubicBezTo>
                  <a:pt x="184911" y="279769"/>
                  <a:pt x="184800" y="290522"/>
                  <a:pt x="189777" y="299231"/>
                </a:cubicBezTo>
                <a:cubicBezTo>
                  <a:pt x="194899" y="308193"/>
                  <a:pt x="205066" y="313197"/>
                  <a:pt x="211675" y="321126"/>
                </a:cubicBezTo>
                <a:cubicBezTo>
                  <a:pt x="217291" y="327864"/>
                  <a:pt x="221174" y="335883"/>
                  <a:pt x="226273" y="343021"/>
                </a:cubicBezTo>
                <a:cubicBezTo>
                  <a:pt x="233344" y="352919"/>
                  <a:pt x="240871" y="362484"/>
                  <a:pt x="248170" y="372215"/>
                </a:cubicBezTo>
                <a:cubicBezTo>
                  <a:pt x="265293" y="423572"/>
                  <a:pt x="243004" y="360160"/>
                  <a:pt x="270068" y="423303"/>
                </a:cubicBezTo>
                <a:cubicBezTo>
                  <a:pt x="273099" y="430374"/>
                  <a:pt x="273926" y="438317"/>
                  <a:pt x="277367" y="445198"/>
                </a:cubicBezTo>
                <a:cubicBezTo>
                  <a:pt x="281290" y="453044"/>
                  <a:pt x="287613" y="459477"/>
                  <a:pt x="291965" y="467093"/>
                </a:cubicBezTo>
                <a:cubicBezTo>
                  <a:pt x="297364" y="476539"/>
                  <a:pt x="301165" y="486840"/>
                  <a:pt x="306564" y="496286"/>
                </a:cubicBezTo>
                <a:cubicBezTo>
                  <a:pt x="310916" y="503902"/>
                  <a:pt x="315385" y="511580"/>
                  <a:pt x="321162" y="518181"/>
                </a:cubicBezTo>
                <a:cubicBezTo>
                  <a:pt x="332491" y="531127"/>
                  <a:pt x="357658" y="554673"/>
                  <a:pt x="357658" y="554673"/>
                </a:cubicBezTo>
                <a:lnTo>
                  <a:pt x="372256" y="598463"/>
                </a:lnTo>
                <a:cubicBezTo>
                  <a:pt x="374689" y="605761"/>
                  <a:pt x="376114" y="613477"/>
                  <a:pt x="379555" y="620358"/>
                </a:cubicBezTo>
                <a:cubicBezTo>
                  <a:pt x="384421" y="630089"/>
                  <a:pt x="390112" y="639449"/>
                  <a:pt x="394153" y="649551"/>
                </a:cubicBezTo>
                <a:cubicBezTo>
                  <a:pt x="399868" y="663837"/>
                  <a:pt x="400215" y="680539"/>
                  <a:pt x="408751" y="693341"/>
                </a:cubicBezTo>
                <a:cubicBezTo>
                  <a:pt x="418483" y="707938"/>
                  <a:pt x="432400" y="720488"/>
                  <a:pt x="437948" y="737131"/>
                </a:cubicBezTo>
                <a:cubicBezTo>
                  <a:pt x="455718" y="790437"/>
                  <a:pt x="448814" y="765994"/>
                  <a:pt x="459845" y="810115"/>
                </a:cubicBezTo>
                <a:cubicBezTo>
                  <a:pt x="457412" y="829577"/>
                  <a:pt x="460663" y="850646"/>
                  <a:pt x="452546" y="868501"/>
                </a:cubicBezTo>
                <a:cubicBezTo>
                  <a:pt x="447512" y="879575"/>
                  <a:pt x="431952" y="881795"/>
                  <a:pt x="423350" y="890396"/>
                </a:cubicBezTo>
                <a:cubicBezTo>
                  <a:pt x="414748" y="898997"/>
                  <a:pt x="411574" y="912843"/>
                  <a:pt x="401452" y="919590"/>
                </a:cubicBezTo>
                <a:cubicBezTo>
                  <a:pt x="390793" y="926695"/>
                  <a:pt x="344779" y="937406"/>
                  <a:pt x="328461" y="941485"/>
                </a:cubicBezTo>
                <a:cubicBezTo>
                  <a:pt x="284666" y="939052"/>
                  <a:pt x="240600" y="939626"/>
                  <a:pt x="197076" y="934186"/>
                </a:cubicBezTo>
                <a:cubicBezTo>
                  <a:pt x="181807" y="932278"/>
                  <a:pt x="153282" y="919590"/>
                  <a:pt x="153282" y="919590"/>
                </a:cubicBezTo>
                <a:cubicBezTo>
                  <a:pt x="148416" y="914724"/>
                  <a:pt x="142982" y="910366"/>
                  <a:pt x="138683" y="904993"/>
                </a:cubicBezTo>
                <a:cubicBezTo>
                  <a:pt x="133203" y="898144"/>
                  <a:pt x="130288" y="889300"/>
                  <a:pt x="124085" y="883098"/>
                </a:cubicBezTo>
                <a:cubicBezTo>
                  <a:pt x="117882" y="876895"/>
                  <a:pt x="109487" y="873367"/>
                  <a:pt x="102188" y="868501"/>
                </a:cubicBezTo>
                <a:cubicBezTo>
                  <a:pt x="60355" y="805761"/>
                  <a:pt x="110505" y="885136"/>
                  <a:pt x="80290" y="824711"/>
                </a:cubicBezTo>
                <a:cubicBezTo>
                  <a:pt x="51991" y="768119"/>
                  <a:pt x="76739" y="835954"/>
                  <a:pt x="58393" y="780921"/>
                </a:cubicBezTo>
                <a:cubicBezTo>
                  <a:pt x="60826" y="766324"/>
                  <a:pt x="59681" y="750653"/>
                  <a:pt x="65692" y="737131"/>
                </a:cubicBezTo>
                <a:cubicBezTo>
                  <a:pt x="69884" y="727699"/>
                  <a:pt x="79441" y="721573"/>
                  <a:pt x="87589" y="715236"/>
                </a:cubicBezTo>
                <a:cubicBezTo>
                  <a:pt x="128753" y="683223"/>
                  <a:pt x="120640" y="688728"/>
                  <a:pt x="160581" y="678745"/>
                </a:cubicBezTo>
                <a:cubicBezTo>
                  <a:pt x="175179" y="669014"/>
                  <a:pt x="187732" y="655098"/>
                  <a:pt x="204376" y="649551"/>
                </a:cubicBezTo>
                <a:cubicBezTo>
                  <a:pt x="225250" y="642594"/>
                  <a:pt x="232553" y="639538"/>
                  <a:pt x="255470" y="634955"/>
                </a:cubicBezTo>
                <a:cubicBezTo>
                  <a:pt x="319697" y="622111"/>
                  <a:pt x="278546" y="634561"/>
                  <a:pt x="321162" y="620358"/>
                </a:cubicBezTo>
                <a:cubicBezTo>
                  <a:pt x="328461" y="613060"/>
                  <a:pt x="335129" y="605070"/>
                  <a:pt x="343059" y="598463"/>
                </a:cubicBezTo>
                <a:cubicBezTo>
                  <a:pt x="349798" y="592847"/>
                  <a:pt x="359571" y="590790"/>
                  <a:pt x="364957" y="583866"/>
                </a:cubicBezTo>
                <a:cubicBezTo>
                  <a:pt x="414971" y="519569"/>
                  <a:pt x="377608" y="551268"/>
                  <a:pt x="408751" y="488988"/>
                </a:cubicBezTo>
                <a:cubicBezTo>
                  <a:pt x="419016" y="468460"/>
                  <a:pt x="433859" y="450528"/>
                  <a:pt x="445247" y="430601"/>
                </a:cubicBezTo>
                <a:cubicBezTo>
                  <a:pt x="453345" y="416432"/>
                  <a:pt x="459329" y="401138"/>
                  <a:pt x="467145" y="386811"/>
                </a:cubicBezTo>
                <a:cubicBezTo>
                  <a:pt x="473938" y="374358"/>
                  <a:pt x="482152" y="362720"/>
                  <a:pt x="489042" y="350320"/>
                </a:cubicBezTo>
                <a:cubicBezTo>
                  <a:pt x="519909" y="294764"/>
                  <a:pt x="487650" y="345107"/>
                  <a:pt x="518239" y="299231"/>
                </a:cubicBezTo>
                <a:cubicBezTo>
                  <a:pt x="528556" y="247652"/>
                  <a:pt x="521615" y="274508"/>
                  <a:pt x="540136" y="218950"/>
                </a:cubicBezTo>
                <a:cubicBezTo>
                  <a:pt x="542569" y="211652"/>
                  <a:pt x="543167" y="203456"/>
                  <a:pt x="547435" y="197055"/>
                </a:cubicBezTo>
                <a:lnTo>
                  <a:pt x="562033" y="175160"/>
                </a:lnTo>
                <a:cubicBezTo>
                  <a:pt x="564466" y="165429"/>
                  <a:pt x="566450" y="155574"/>
                  <a:pt x="569333" y="145966"/>
                </a:cubicBezTo>
                <a:lnTo>
                  <a:pt x="591230" y="80281"/>
                </a:lnTo>
                <a:cubicBezTo>
                  <a:pt x="593663" y="72983"/>
                  <a:pt x="592128" y="62653"/>
                  <a:pt x="598529" y="58386"/>
                </a:cubicBezTo>
                <a:lnTo>
                  <a:pt x="620427" y="43790"/>
                </a:lnTo>
                <a:lnTo>
                  <a:pt x="620427" y="43790"/>
                </a:lnTo>
                <a:lnTo>
                  <a:pt x="620427" y="43790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5591119" y="2517925"/>
            <a:ext cx="802929" cy="868501"/>
          </a:xfrm>
          <a:custGeom>
            <a:avLst/>
            <a:gdLst>
              <a:gd name="connsiteX0" fmla="*/ 802929 w 802929"/>
              <a:gd name="connsiteY0" fmla="*/ 14596 h 868501"/>
              <a:gd name="connsiteX1" fmla="*/ 802929 w 802929"/>
              <a:gd name="connsiteY1" fmla="*/ 14596 h 868501"/>
              <a:gd name="connsiteX2" fmla="*/ 715340 w 802929"/>
              <a:gd name="connsiteY2" fmla="*/ 7298 h 868501"/>
              <a:gd name="connsiteX3" fmla="*/ 664246 w 802929"/>
              <a:gd name="connsiteY3" fmla="*/ 0 h 868501"/>
              <a:gd name="connsiteX4" fmla="*/ 518263 w 802929"/>
              <a:gd name="connsiteY4" fmla="*/ 7298 h 868501"/>
              <a:gd name="connsiteX5" fmla="*/ 489066 w 802929"/>
              <a:gd name="connsiteY5" fmla="*/ 21895 h 868501"/>
              <a:gd name="connsiteX6" fmla="*/ 467169 w 802929"/>
              <a:gd name="connsiteY6" fmla="*/ 29193 h 868501"/>
              <a:gd name="connsiteX7" fmla="*/ 423374 w 802929"/>
              <a:gd name="connsiteY7" fmla="*/ 58386 h 868501"/>
              <a:gd name="connsiteX8" fmla="*/ 401476 w 802929"/>
              <a:gd name="connsiteY8" fmla="*/ 72983 h 868501"/>
              <a:gd name="connsiteX9" fmla="*/ 364981 w 802929"/>
              <a:gd name="connsiteY9" fmla="*/ 116773 h 868501"/>
              <a:gd name="connsiteX10" fmla="*/ 335784 w 802929"/>
              <a:gd name="connsiteY10" fmla="*/ 160563 h 868501"/>
              <a:gd name="connsiteX11" fmla="*/ 321186 w 802929"/>
              <a:gd name="connsiteY11" fmla="*/ 182458 h 868501"/>
              <a:gd name="connsiteX12" fmla="*/ 306588 w 802929"/>
              <a:gd name="connsiteY12" fmla="*/ 226248 h 868501"/>
              <a:gd name="connsiteX13" fmla="*/ 313887 w 802929"/>
              <a:gd name="connsiteY13" fmla="*/ 321126 h 868501"/>
              <a:gd name="connsiteX14" fmla="*/ 328485 w 802929"/>
              <a:gd name="connsiteY14" fmla="*/ 343021 h 868501"/>
              <a:gd name="connsiteX15" fmla="*/ 335784 w 802929"/>
              <a:gd name="connsiteY15" fmla="*/ 364916 h 868501"/>
              <a:gd name="connsiteX16" fmla="*/ 350382 w 802929"/>
              <a:gd name="connsiteY16" fmla="*/ 386811 h 868501"/>
              <a:gd name="connsiteX17" fmla="*/ 357682 w 802929"/>
              <a:gd name="connsiteY17" fmla="*/ 408706 h 868501"/>
              <a:gd name="connsiteX18" fmla="*/ 372280 w 802929"/>
              <a:gd name="connsiteY18" fmla="*/ 430601 h 868501"/>
              <a:gd name="connsiteX19" fmla="*/ 379579 w 802929"/>
              <a:gd name="connsiteY19" fmla="*/ 452496 h 868501"/>
              <a:gd name="connsiteX20" fmla="*/ 401476 w 802929"/>
              <a:gd name="connsiteY20" fmla="*/ 474391 h 868501"/>
              <a:gd name="connsiteX21" fmla="*/ 423374 w 802929"/>
              <a:gd name="connsiteY21" fmla="*/ 525480 h 868501"/>
              <a:gd name="connsiteX22" fmla="*/ 430673 w 802929"/>
              <a:gd name="connsiteY22" fmla="*/ 547375 h 868501"/>
              <a:gd name="connsiteX23" fmla="*/ 445271 w 802929"/>
              <a:gd name="connsiteY23" fmla="*/ 576568 h 868501"/>
              <a:gd name="connsiteX24" fmla="*/ 445271 w 802929"/>
              <a:gd name="connsiteY24" fmla="*/ 759026 h 868501"/>
              <a:gd name="connsiteX25" fmla="*/ 423374 w 802929"/>
              <a:gd name="connsiteY25" fmla="*/ 773623 h 868501"/>
              <a:gd name="connsiteX26" fmla="*/ 401476 w 802929"/>
              <a:gd name="connsiteY26" fmla="*/ 795518 h 868501"/>
              <a:gd name="connsiteX27" fmla="*/ 357682 w 802929"/>
              <a:gd name="connsiteY27" fmla="*/ 817413 h 868501"/>
              <a:gd name="connsiteX28" fmla="*/ 321186 w 802929"/>
              <a:gd name="connsiteY28" fmla="*/ 839308 h 868501"/>
              <a:gd name="connsiteX29" fmla="*/ 291989 w 802929"/>
              <a:gd name="connsiteY29" fmla="*/ 853905 h 868501"/>
              <a:gd name="connsiteX30" fmla="*/ 211699 w 802929"/>
              <a:gd name="connsiteY30" fmla="*/ 868501 h 868501"/>
              <a:gd name="connsiteX31" fmla="*/ 102212 w 802929"/>
              <a:gd name="connsiteY31" fmla="*/ 861203 h 868501"/>
              <a:gd name="connsiteX32" fmla="*/ 58417 w 802929"/>
              <a:gd name="connsiteY32" fmla="*/ 839308 h 868501"/>
              <a:gd name="connsiteX33" fmla="*/ 36519 w 802929"/>
              <a:gd name="connsiteY33" fmla="*/ 810115 h 868501"/>
              <a:gd name="connsiteX34" fmla="*/ 14622 w 802929"/>
              <a:gd name="connsiteY34" fmla="*/ 788220 h 868501"/>
              <a:gd name="connsiteX35" fmla="*/ 24 w 802929"/>
              <a:gd name="connsiteY35" fmla="*/ 744430 h 868501"/>
              <a:gd name="connsiteX36" fmla="*/ 14622 w 802929"/>
              <a:gd name="connsiteY36" fmla="*/ 510883 h 868501"/>
              <a:gd name="connsiteX37" fmla="*/ 21921 w 802929"/>
              <a:gd name="connsiteY37" fmla="*/ 488988 h 868501"/>
              <a:gd name="connsiteX38" fmla="*/ 51118 w 802929"/>
              <a:gd name="connsiteY38" fmla="*/ 416005 h 868501"/>
              <a:gd name="connsiteX39" fmla="*/ 65716 w 802929"/>
              <a:gd name="connsiteY39" fmla="*/ 394110 h 868501"/>
              <a:gd name="connsiteX40" fmla="*/ 94913 w 802929"/>
              <a:gd name="connsiteY40" fmla="*/ 379513 h 868501"/>
              <a:gd name="connsiteX41" fmla="*/ 262793 w 802929"/>
              <a:gd name="connsiteY41" fmla="*/ 372215 h 868501"/>
              <a:gd name="connsiteX42" fmla="*/ 262793 w 802929"/>
              <a:gd name="connsiteY42" fmla="*/ 372215 h 868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802929" h="868501">
                <a:moveTo>
                  <a:pt x="802929" y="14596"/>
                </a:moveTo>
                <a:lnTo>
                  <a:pt x="802929" y="14596"/>
                </a:lnTo>
                <a:cubicBezTo>
                  <a:pt x="773733" y="12163"/>
                  <a:pt x="744477" y="10365"/>
                  <a:pt x="715340" y="7298"/>
                </a:cubicBezTo>
                <a:cubicBezTo>
                  <a:pt x="698230" y="5497"/>
                  <a:pt x="681450" y="0"/>
                  <a:pt x="664246" y="0"/>
                </a:cubicBezTo>
                <a:cubicBezTo>
                  <a:pt x="615524" y="0"/>
                  <a:pt x="566924" y="4865"/>
                  <a:pt x="518263" y="7298"/>
                </a:cubicBezTo>
                <a:cubicBezTo>
                  <a:pt x="508531" y="12164"/>
                  <a:pt x="499067" y="17609"/>
                  <a:pt x="489066" y="21895"/>
                </a:cubicBezTo>
                <a:cubicBezTo>
                  <a:pt x="481994" y="24925"/>
                  <a:pt x="473895" y="25457"/>
                  <a:pt x="467169" y="29193"/>
                </a:cubicBezTo>
                <a:cubicBezTo>
                  <a:pt x="451832" y="37712"/>
                  <a:pt x="437972" y="48655"/>
                  <a:pt x="423374" y="58386"/>
                </a:cubicBezTo>
                <a:lnTo>
                  <a:pt x="401476" y="72983"/>
                </a:lnTo>
                <a:cubicBezTo>
                  <a:pt x="361630" y="152666"/>
                  <a:pt x="413124" y="61758"/>
                  <a:pt x="364981" y="116773"/>
                </a:cubicBezTo>
                <a:cubicBezTo>
                  <a:pt x="353428" y="129975"/>
                  <a:pt x="345516" y="145966"/>
                  <a:pt x="335784" y="160563"/>
                </a:cubicBezTo>
                <a:cubicBezTo>
                  <a:pt x="330918" y="167861"/>
                  <a:pt x="323960" y="174136"/>
                  <a:pt x="321186" y="182458"/>
                </a:cubicBezTo>
                <a:lnTo>
                  <a:pt x="306588" y="226248"/>
                </a:lnTo>
                <a:cubicBezTo>
                  <a:pt x="309021" y="257874"/>
                  <a:pt x="308041" y="289950"/>
                  <a:pt x="313887" y="321126"/>
                </a:cubicBezTo>
                <a:cubicBezTo>
                  <a:pt x="315504" y="329747"/>
                  <a:pt x="324562" y="335175"/>
                  <a:pt x="328485" y="343021"/>
                </a:cubicBezTo>
                <a:cubicBezTo>
                  <a:pt x="331926" y="349902"/>
                  <a:pt x="332343" y="358035"/>
                  <a:pt x="335784" y="364916"/>
                </a:cubicBezTo>
                <a:cubicBezTo>
                  <a:pt x="339707" y="372762"/>
                  <a:pt x="346459" y="378966"/>
                  <a:pt x="350382" y="386811"/>
                </a:cubicBezTo>
                <a:cubicBezTo>
                  <a:pt x="353823" y="393692"/>
                  <a:pt x="354241" y="401825"/>
                  <a:pt x="357682" y="408706"/>
                </a:cubicBezTo>
                <a:cubicBezTo>
                  <a:pt x="361605" y="416551"/>
                  <a:pt x="368357" y="422755"/>
                  <a:pt x="372280" y="430601"/>
                </a:cubicBezTo>
                <a:cubicBezTo>
                  <a:pt x="375721" y="437482"/>
                  <a:pt x="375311" y="446095"/>
                  <a:pt x="379579" y="452496"/>
                </a:cubicBezTo>
                <a:cubicBezTo>
                  <a:pt x="385305" y="461084"/>
                  <a:pt x="394177" y="467093"/>
                  <a:pt x="401476" y="474391"/>
                </a:cubicBezTo>
                <a:cubicBezTo>
                  <a:pt x="416669" y="535152"/>
                  <a:pt x="398170" y="475076"/>
                  <a:pt x="423374" y="525480"/>
                </a:cubicBezTo>
                <a:cubicBezTo>
                  <a:pt x="426815" y="532361"/>
                  <a:pt x="427642" y="540304"/>
                  <a:pt x="430673" y="547375"/>
                </a:cubicBezTo>
                <a:cubicBezTo>
                  <a:pt x="434959" y="557375"/>
                  <a:pt x="440405" y="566837"/>
                  <a:pt x="445271" y="576568"/>
                </a:cubicBezTo>
                <a:cubicBezTo>
                  <a:pt x="457024" y="647080"/>
                  <a:pt x="463220" y="664805"/>
                  <a:pt x="445271" y="759026"/>
                </a:cubicBezTo>
                <a:cubicBezTo>
                  <a:pt x="443629" y="767643"/>
                  <a:pt x="430113" y="768008"/>
                  <a:pt x="423374" y="773623"/>
                </a:cubicBezTo>
                <a:cubicBezTo>
                  <a:pt x="415444" y="780231"/>
                  <a:pt x="409406" y="788910"/>
                  <a:pt x="401476" y="795518"/>
                </a:cubicBezTo>
                <a:cubicBezTo>
                  <a:pt x="382609" y="811239"/>
                  <a:pt x="379629" y="810098"/>
                  <a:pt x="357682" y="817413"/>
                </a:cubicBezTo>
                <a:cubicBezTo>
                  <a:pt x="333404" y="841687"/>
                  <a:pt x="354350" y="825097"/>
                  <a:pt x="321186" y="839308"/>
                </a:cubicBezTo>
                <a:cubicBezTo>
                  <a:pt x="311185" y="843594"/>
                  <a:pt x="302177" y="850085"/>
                  <a:pt x="291989" y="853905"/>
                </a:cubicBezTo>
                <a:cubicBezTo>
                  <a:pt x="270811" y="861846"/>
                  <a:pt x="230347" y="865837"/>
                  <a:pt x="211699" y="868501"/>
                </a:cubicBezTo>
                <a:cubicBezTo>
                  <a:pt x="175203" y="866068"/>
                  <a:pt x="138565" y="865242"/>
                  <a:pt x="102212" y="861203"/>
                </a:cubicBezTo>
                <a:cubicBezTo>
                  <a:pt x="88853" y="859719"/>
                  <a:pt x="67492" y="848382"/>
                  <a:pt x="58417" y="839308"/>
                </a:cubicBezTo>
                <a:cubicBezTo>
                  <a:pt x="49815" y="830707"/>
                  <a:pt x="44436" y="819350"/>
                  <a:pt x="36519" y="810115"/>
                </a:cubicBezTo>
                <a:cubicBezTo>
                  <a:pt x="29801" y="802278"/>
                  <a:pt x="21921" y="795518"/>
                  <a:pt x="14622" y="788220"/>
                </a:cubicBezTo>
                <a:cubicBezTo>
                  <a:pt x="9756" y="773623"/>
                  <a:pt x="-567" y="759805"/>
                  <a:pt x="24" y="744430"/>
                </a:cubicBezTo>
                <a:cubicBezTo>
                  <a:pt x="2608" y="677260"/>
                  <a:pt x="-1849" y="584995"/>
                  <a:pt x="14622" y="510883"/>
                </a:cubicBezTo>
                <a:cubicBezTo>
                  <a:pt x="16291" y="503373"/>
                  <a:pt x="19897" y="496410"/>
                  <a:pt x="21921" y="488988"/>
                </a:cubicBezTo>
                <a:cubicBezTo>
                  <a:pt x="49115" y="389286"/>
                  <a:pt x="18584" y="456667"/>
                  <a:pt x="51118" y="416005"/>
                </a:cubicBezTo>
                <a:cubicBezTo>
                  <a:pt x="56598" y="409156"/>
                  <a:pt x="58977" y="399725"/>
                  <a:pt x="65716" y="394110"/>
                </a:cubicBezTo>
                <a:cubicBezTo>
                  <a:pt x="74075" y="387145"/>
                  <a:pt x="84912" y="383799"/>
                  <a:pt x="94913" y="379513"/>
                </a:cubicBezTo>
                <a:cubicBezTo>
                  <a:pt x="147848" y="356829"/>
                  <a:pt x="204786" y="372215"/>
                  <a:pt x="262793" y="372215"/>
                </a:cubicBezTo>
                <a:lnTo>
                  <a:pt x="262793" y="372215"/>
                </a:lnTo>
              </a:path>
            </a:pathLst>
          </a:cu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695139" y="208163"/>
            <a:ext cx="3753723" cy="430887"/>
          </a:xfrm>
          <a:prstGeom prst="rect">
            <a:avLst/>
          </a:prstGeom>
          <a:noFill/>
          <a:ln w="12700" cmpd="sng">
            <a:solidFill>
              <a:srgbClr val="8000FF"/>
            </a:solidFill>
            <a:prstDash val="solid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>
                <a:solidFill>
                  <a:srgbClr val="FFFFFF"/>
                </a:solidFill>
                <a:latin typeface="Arial (Headings)"/>
                <a:cs typeface="Arial (Headings)"/>
              </a:rPr>
              <a:t>First line of defense</a:t>
            </a:r>
            <a:endParaRPr lang="en-US" sz="2200" b="1" dirty="0">
              <a:solidFill>
                <a:srgbClr val="FFFFFF"/>
              </a:solidFill>
              <a:latin typeface="Arial (Headings)"/>
              <a:cs typeface="Arial (Headings)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108200" cy="51435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7300" y="0"/>
            <a:ext cx="1536700" cy="51308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322943" y="4855975"/>
            <a:ext cx="18337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FFFF"/>
                </a:solidFill>
              </a:rPr>
              <a:t>Luoma, A et al. </a:t>
            </a:r>
            <a:r>
              <a:rPr lang="en-US" sz="1000" i="1" dirty="0" smtClean="0">
                <a:solidFill>
                  <a:srgbClr val="FFFFFF"/>
                </a:solidFill>
              </a:rPr>
              <a:t>Immunity </a:t>
            </a:r>
            <a:r>
              <a:rPr lang="en-US" sz="1000" dirty="0" smtClean="0">
                <a:solidFill>
                  <a:srgbClr val="FFFFFF"/>
                </a:solidFill>
              </a:rPr>
              <a:t>2013.</a:t>
            </a:r>
            <a:endParaRPr lang="en-US" sz="1000" dirty="0">
              <a:solidFill>
                <a:srgbClr val="FFFF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008" y="824524"/>
            <a:ext cx="8217984" cy="393071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33400" y="3281800"/>
            <a:ext cx="8077200" cy="14376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344568" y="4855975"/>
            <a:ext cx="20463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>
                <a:solidFill>
                  <a:srgbClr val="FFFFFF"/>
                </a:solidFill>
              </a:rPr>
              <a:t>Uldrich</a:t>
            </a:r>
            <a:r>
              <a:rPr lang="en-US" sz="1000" dirty="0" smtClean="0">
                <a:solidFill>
                  <a:srgbClr val="FFFFFF"/>
                </a:solidFill>
              </a:rPr>
              <a:t>, P et al. </a:t>
            </a:r>
            <a:r>
              <a:rPr lang="en-US" sz="1000" i="1" dirty="0" smtClean="0">
                <a:solidFill>
                  <a:srgbClr val="FFFFFF"/>
                </a:solidFill>
              </a:rPr>
              <a:t>Nat Immunol. </a:t>
            </a:r>
            <a:r>
              <a:rPr lang="en-US" sz="1000" dirty="0" smtClean="0">
                <a:solidFill>
                  <a:srgbClr val="FFFFFF"/>
                </a:solidFill>
              </a:rPr>
              <a:t>2013.</a:t>
            </a:r>
            <a:endParaRPr lang="en-US" sz="1000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81768" y="4898428"/>
            <a:ext cx="30942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FFFF"/>
                </a:solidFill>
              </a:rPr>
              <a:t>Vantourout, P and Hayday, A. Nature Rev. Immun. 2013. </a:t>
            </a:r>
            <a:endParaRPr lang="en-US" sz="1000" dirty="0">
              <a:solidFill>
                <a:srgbClr val="FFFF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62223" y="4855975"/>
            <a:ext cx="2581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FFFFFF"/>
                </a:solidFill>
              </a:rPr>
              <a:t>Bonneville, M et al. Nature Rev. </a:t>
            </a:r>
            <a:r>
              <a:rPr lang="en-US" sz="1000" dirty="0" err="1" smtClean="0">
                <a:solidFill>
                  <a:srgbClr val="FFFFFF"/>
                </a:solidFill>
              </a:rPr>
              <a:t>Imm</a:t>
            </a:r>
            <a:r>
              <a:rPr lang="en-US" sz="1000" dirty="0" smtClean="0">
                <a:solidFill>
                  <a:srgbClr val="FFFFFF"/>
                </a:solidFill>
              </a:rPr>
              <a:t>. 2010. </a:t>
            </a:r>
            <a:endParaRPr lang="en-US" sz="1000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00119" y="200838"/>
            <a:ext cx="3753723" cy="430887"/>
          </a:xfrm>
          <a:prstGeom prst="rect">
            <a:avLst/>
          </a:prstGeom>
          <a:noFill/>
          <a:ln w="12700" cmpd="sng">
            <a:solidFill>
              <a:srgbClr val="8000FF"/>
            </a:solidFill>
            <a:prstDash val="solid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>
                <a:solidFill>
                  <a:srgbClr val="FFFFFF"/>
                </a:solidFill>
                <a:latin typeface="Arial (Headings)"/>
                <a:cs typeface="Arial (Headings)"/>
              </a:rPr>
              <a:t>Tissue distribution</a:t>
            </a:r>
            <a:endParaRPr lang="en-US" sz="2200" b="1" dirty="0">
              <a:solidFill>
                <a:srgbClr val="FFFFFF"/>
              </a:solidFill>
              <a:latin typeface="Arial (Headings)"/>
              <a:cs typeface="Arial (Headings)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905839" y="43086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418" y="1028875"/>
            <a:ext cx="7711165" cy="356954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932614" y="195192"/>
            <a:ext cx="3753723" cy="430887"/>
          </a:xfrm>
          <a:prstGeom prst="rect">
            <a:avLst/>
          </a:prstGeom>
          <a:noFill/>
          <a:ln w="12700" cmpd="sng">
            <a:solidFill>
              <a:srgbClr val="8000FF"/>
            </a:solidFill>
            <a:prstDash val="solid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>
                <a:solidFill>
                  <a:srgbClr val="FFFFFF"/>
                </a:solidFill>
                <a:latin typeface="Arial (Headings)"/>
                <a:cs typeface="Arial (Headings)"/>
              </a:rPr>
              <a:t>Nature of TCR recognition</a:t>
            </a:r>
            <a:endParaRPr lang="en-US" sz="2200" b="1" dirty="0">
              <a:solidFill>
                <a:srgbClr val="FFFFFF"/>
              </a:solidFill>
              <a:latin typeface="Arial (Headings)"/>
              <a:cs typeface="Arial (Headings)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70498" y="965200"/>
            <a:ext cx="3477954" cy="385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44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22" grpId="0"/>
      <p:bldP spid="11" grpId="0" animBg="1"/>
      <p:bldP spid="11" grpId="1" animBg="1"/>
      <p:bldP spid="25" grpId="0"/>
      <p:bldP spid="5" grpId="1"/>
      <p:bldP spid="5" grpId="2"/>
      <p:bldP spid="10" grpId="0"/>
      <p:bldP spid="10" grpId="1"/>
      <p:bldP spid="14" grpId="0" animBg="1"/>
      <p:bldP spid="14" grpId="1" animBg="1"/>
      <p:bldP spid="16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174413" y="274644"/>
            <a:ext cx="2795175" cy="437464"/>
          </a:xfrm>
          <a:ln w="12700" cmpd="sng">
            <a:solidFill>
              <a:srgbClr val="8000FF"/>
            </a:solidFill>
          </a:ln>
        </p:spPr>
        <p:txBody>
          <a:bodyPr>
            <a:noAutofit/>
          </a:bodyPr>
          <a:lstStyle/>
          <a:p>
            <a:r>
              <a:rPr lang="en-US" sz="2200" b="1" dirty="0" smtClean="0">
                <a:solidFill>
                  <a:srgbClr val="FFFFFF"/>
                </a:solidFill>
                <a:latin typeface="Arial (Headings)"/>
                <a:cs typeface="Arial (Headings)"/>
              </a:rPr>
              <a:t>Goal of the study</a:t>
            </a:r>
            <a:endParaRPr lang="en-US" sz="2200" b="1" dirty="0">
              <a:solidFill>
                <a:srgbClr val="FFFFFF"/>
              </a:solidFill>
              <a:latin typeface="Arial (Headings)"/>
              <a:cs typeface="Arial (Headings)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3419" y="1412512"/>
            <a:ext cx="5573786" cy="322045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>
                <a:solidFill>
                  <a:schemeClr val="bg1"/>
                </a:solidFill>
                <a:latin typeface="Times New Roman (Body)"/>
                <a:cs typeface="Times New Roman (Body)"/>
              </a:rPr>
              <a:t>In this study we will investigate the hypothesis that </a:t>
            </a:r>
            <a:r>
              <a:rPr lang="en-US" sz="2000" dirty="0">
                <a:solidFill>
                  <a:srgbClr val="FF0000"/>
                </a:solidFill>
                <a:latin typeface="Times New Roman (Body)"/>
                <a:cs typeface="Times New Roman (Body)"/>
              </a:rPr>
              <a:t>the small intestinal microenvironment uniquely selects the TCR repertoire</a:t>
            </a:r>
            <a:r>
              <a:rPr lang="en-US" sz="2000" dirty="0">
                <a:solidFill>
                  <a:schemeClr val="bg1"/>
                </a:solidFill>
                <a:latin typeface="Times New Roman (Body)"/>
                <a:cs typeface="Times New Roman (Body)"/>
              </a:rPr>
              <a:t> and shapes the transcriptional profile and epigenetic landscape of TCR </a:t>
            </a:r>
            <a:r>
              <a:rPr lang="en-US" sz="2000" dirty="0" smtClean="0">
                <a:solidFill>
                  <a:srgbClr val="FFFFFF"/>
                </a:solidFill>
              </a:rPr>
              <a:t>γδ</a:t>
            </a:r>
            <a:r>
              <a:rPr lang="en-US" sz="2000" dirty="0" smtClean="0">
                <a:solidFill>
                  <a:schemeClr val="bg1"/>
                </a:solidFill>
                <a:latin typeface="Times New Roman (Body)"/>
                <a:cs typeface="Times New Roman (Body)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 (Body)"/>
                <a:cs typeface="Times New Roman (Body)"/>
              </a:rPr>
              <a:t>T cells under physiological and pathological conditions, thus giving us insight into the general biology of  of TCR </a:t>
            </a:r>
            <a:r>
              <a:rPr lang="en-US" sz="2000" dirty="0" smtClean="0">
                <a:solidFill>
                  <a:srgbClr val="FFFFFF"/>
                </a:solidFill>
              </a:rPr>
              <a:t>γ</a:t>
            </a:r>
            <a:r>
              <a:rPr lang="en-US" sz="2000" dirty="0">
                <a:solidFill>
                  <a:srgbClr val="FFFFFF"/>
                </a:solidFill>
              </a:rPr>
              <a:t>δ</a:t>
            </a:r>
            <a:r>
              <a:rPr lang="en-US" sz="2000" dirty="0" smtClean="0">
                <a:solidFill>
                  <a:schemeClr val="bg1"/>
                </a:solidFill>
                <a:latin typeface="Times New Roman (Body)"/>
                <a:cs typeface="Times New Roman (Body)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 (Body)"/>
                <a:cs typeface="Times New Roman (Body)"/>
              </a:rPr>
              <a:t>T cells as well as allowing us to better understand the role of TCR </a:t>
            </a:r>
            <a:r>
              <a:rPr lang="en-US" sz="2000" dirty="0" smtClean="0">
                <a:solidFill>
                  <a:srgbClr val="FFFFFF"/>
                </a:solidFill>
              </a:rPr>
              <a:t>γ</a:t>
            </a:r>
            <a:r>
              <a:rPr lang="en-US" sz="2000" dirty="0">
                <a:solidFill>
                  <a:srgbClr val="FFFFFF"/>
                </a:solidFill>
              </a:rPr>
              <a:t>δ</a:t>
            </a:r>
            <a:r>
              <a:rPr lang="en-US" sz="2000" dirty="0" smtClean="0">
                <a:solidFill>
                  <a:schemeClr val="bg1"/>
                </a:solidFill>
                <a:latin typeface="Times New Roman (Body)"/>
                <a:cs typeface="Times New Roman (Body)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 (Body)"/>
                <a:cs typeface="Times New Roman (Body)"/>
              </a:rPr>
              <a:t>T cells in celiac disease.</a:t>
            </a: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925985698"/>
              </p:ext>
            </p:extLst>
          </p:nvPr>
        </p:nvGraphicFramePr>
        <p:xfrm>
          <a:off x="5797205" y="1448441"/>
          <a:ext cx="3335036" cy="32971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03169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6885" y="247286"/>
            <a:ext cx="2210231" cy="464587"/>
          </a:xfrm>
          <a:ln>
            <a:solidFill>
              <a:srgbClr val="8000FF"/>
            </a:solidFill>
          </a:ln>
        </p:spPr>
        <p:txBody>
          <a:bodyPr>
            <a:normAutofit/>
          </a:bodyPr>
          <a:lstStyle/>
          <a:p>
            <a:r>
              <a:rPr lang="en-US" sz="2200" b="1" dirty="0" smtClean="0">
                <a:solidFill>
                  <a:srgbClr val="FFFFFF"/>
                </a:solidFill>
              </a:rPr>
              <a:t>Approach</a:t>
            </a:r>
            <a:endParaRPr lang="en-US" sz="2200" b="1" dirty="0">
              <a:solidFill>
                <a:srgbClr val="FFFFFF"/>
              </a:solidFill>
            </a:endParaRPr>
          </a:p>
        </p:txBody>
      </p:sp>
      <p:graphicFrame>
        <p:nvGraphicFramePr>
          <p:cNvPr id="16" name="Diagram 15"/>
          <p:cNvGraphicFramePr/>
          <p:nvPr>
            <p:extLst>
              <p:ext uri="{D42A27DB-BD31-4B8C-83A1-F6EECF244321}">
                <p14:modId xmlns:p14="http://schemas.microsoft.com/office/powerpoint/2010/main" val="2953502435"/>
              </p:ext>
            </p:extLst>
          </p:nvPr>
        </p:nvGraphicFramePr>
        <p:xfrm>
          <a:off x="2846997" y="1273753"/>
          <a:ext cx="3450006" cy="3117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118214310"/>
              </p:ext>
            </p:extLst>
          </p:nvPr>
        </p:nvGraphicFramePr>
        <p:xfrm>
          <a:off x="-90720" y="978930"/>
          <a:ext cx="3764760" cy="3185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8" name="Diagram 17"/>
          <p:cNvGraphicFramePr/>
          <p:nvPr>
            <p:extLst>
              <p:ext uri="{D42A27DB-BD31-4B8C-83A1-F6EECF244321}">
                <p14:modId xmlns:p14="http://schemas.microsoft.com/office/powerpoint/2010/main" val="988880089"/>
              </p:ext>
            </p:extLst>
          </p:nvPr>
        </p:nvGraphicFramePr>
        <p:xfrm>
          <a:off x="5538433" y="960036"/>
          <a:ext cx="3605567" cy="32234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181020" y="118684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462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6" grpId="0">
        <p:bldAsOne/>
      </p:bldGraphic>
      <p:bldGraphic spid="17" grpId="0">
        <p:bldAsOne/>
      </p:bldGraphic>
      <p:bldGraphic spid="18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20399" y="174654"/>
            <a:ext cx="7503201" cy="430887"/>
          </a:xfrm>
          <a:prstGeom prst="rect">
            <a:avLst/>
          </a:prstGeom>
          <a:noFill/>
          <a:ln>
            <a:solidFill>
              <a:srgbClr val="8000FF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200" b="1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lang="en-US" sz="2200" b="1" dirty="0" smtClean="0">
                <a:solidFill>
                  <a:srgbClr val="FFFFFF"/>
                </a:solidFill>
                <a:latin typeface="Arial"/>
                <a:cs typeface="Arial"/>
              </a:rPr>
              <a:t>requency </a:t>
            </a:r>
            <a:r>
              <a:rPr lang="en-US" sz="2200" b="1" dirty="0">
                <a:solidFill>
                  <a:srgbClr val="FFFFFF"/>
                </a:solidFill>
                <a:latin typeface="Arial"/>
                <a:cs typeface="Arial"/>
              </a:rPr>
              <a:t>of TCR γ</a:t>
            </a:r>
            <a:r>
              <a:rPr lang="en-US" sz="2200" b="1" dirty="0" smtClean="0">
                <a:solidFill>
                  <a:srgbClr val="FFFFFF"/>
                </a:solidFill>
                <a:latin typeface="Arial"/>
                <a:cs typeface="Arial"/>
              </a:rPr>
              <a:t>δ </a:t>
            </a:r>
            <a:r>
              <a:rPr lang="en-US" sz="2200" b="1" dirty="0">
                <a:solidFill>
                  <a:srgbClr val="FFFFFF"/>
                </a:solidFill>
                <a:latin typeface="Arial"/>
                <a:cs typeface="Arial"/>
              </a:rPr>
              <a:t>T cells across tissue and </a:t>
            </a:r>
            <a:r>
              <a:rPr lang="en-US" sz="2200" b="1" dirty="0" smtClean="0">
                <a:solidFill>
                  <a:srgbClr val="FFFFFF"/>
                </a:solidFill>
                <a:latin typeface="Arial"/>
                <a:cs typeface="Arial"/>
              </a:rPr>
              <a:t>disease</a:t>
            </a:r>
            <a:endParaRPr lang="en-US" sz="2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134887" y="2004362"/>
            <a:ext cx="74901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Blood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162239" y="2004362"/>
            <a:ext cx="979755" cy="369332"/>
          </a:xfrm>
          <a:prstGeom prst="rect">
            <a:avLst/>
          </a:prstGeom>
          <a:noFill/>
          <a:ln>
            <a:solidFill>
              <a:srgbClr val="FF8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Intestine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6218367" y="2456638"/>
            <a:ext cx="2867498" cy="2635579"/>
          </a:xfrm>
          <a:prstGeom prst="rect">
            <a:avLst/>
          </a:prstGeom>
          <a:noFill/>
          <a:ln>
            <a:solidFill>
              <a:srgbClr val="FF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53761" y="2456773"/>
            <a:ext cx="2911263" cy="26355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1032673" y="174654"/>
            <a:ext cx="7078655" cy="430887"/>
          </a:xfrm>
          <a:prstGeom prst="rect">
            <a:avLst/>
          </a:prstGeom>
          <a:noFill/>
          <a:ln>
            <a:solidFill>
              <a:srgbClr val="8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rgbClr val="FFFFFF"/>
                </a:solidFill>
                <a:latin typeface="Arial"/>
                <a:cs typeface="Arial"/>
              </a:rPr>
              <a:t>Vδ1 bearing T cells are </a:t>
            </a:r>
            <a:r>
              <a:rPr lang="en-US" sz="2200" b="1" dirty="0" smtClean="0">
                <a:solidFill>
                  <a:srgbClr val="FFFFFF"/>
                </a:solidFill>
                <a:latin typeface="Arial"/>
                <a:cs typeface="Arial"/>
              </a:rPr>
              <a:t>not overrepresented in CD</a:t>
            </a:r>
            <a:endParaRPr lang="en-US" sz="2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29136" y="4855975"/>
            <a:ext cx="10857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FFFF"/>
                </a:solidFill>
              </a:rPr>
              <a:t>Unpublished data</a:t>
            </a:r>
            <a:endParaRPr lang="en-US" sz="1000" dirty="0">
              <a:solidFill>
                <a:srgbClr val="FFFFFF"/>
              </a:solidFill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2037" y="844642"/>
            <a:ext cx="2019927" cy="4052637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5791200" y="47328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3351241" y="4627341"/>
            <a:ext cx="24415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 err="1" smtClean="0">
                <a:solidFill>
                  <a:srgbClr val="FFFFFF"/>
                </a:solidFill>
              </a:rPr>
              <a:t>Halstensen</a:t>
            </a:r>
            <a:r>
              <a:rPr lang="en-US" sz="1000" dirty="0" smtClean="0">
                <a:solidFill>
                  <a:srgbClr val="FFFFFF"/>
                </a:solidFill>
              </a:rPr>
              <a:t>, T et al. </a:t>
            </a:r>
            <a:r>
              <a:rPr lang="en-US" sz="1000" i="1" dirty="0" smtClean="0">
                <a:solidFill>
                  <a:srgbClr val="FFFFFF"/>
                </a:solidFill>
              </a:rPr>
              <a:t>Scan. J. Immunol.</a:t>
            </a:r>
            <a:r>
              <a:rPr lang="en-US" sz="1000" dirty="0" smtClean="0">
                <a:solidFill>
                  <a:srgbClr val="FFFFFF"/>
                </a:solidFill>
              </a:rPr>
              <a:t> 1989.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5281" y="2527973"/>
            <a:ext cx="1202855" cy="25314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5424" y="2529145"/>
            <a:ext cx="1213906" cy="25303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5901" y="2529145"/>
            <a:ext cx="1216788" cy="25314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867" y="2529145"/>
            <a:ext cx="1213066" cy="25314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2503" y="677279"/>
            <a:ext cx="1736805" cy="169641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6287" y="677046"/>
            <a:ext cx="1736805" cy="169641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421" y="2467189"/>
            <a:ext cx="1280332" cy="2635489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65040" y="2466964"/>
            <a:ext cx="1288624" cy="263544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60702" y="2456638"/>
            <a:ext cx="1272040" cy="2635534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799648" y="2467189"/>
            <a:ext cx="1280332" cy="263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23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0" grpId="0" animBg="1"/>
      <p:bldP spid="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69340" y="145287"/>
            <a:ext cx="8805333" cy="515116"/>
          </a:xfrm>
          <a:noFill/>
          <a:ln>
            <a:solidFill>
              <a:srgbClr val="8000FF"/>
            </a:solidFill>
          </a:ln>
        </p:spPr>
        <p:txBody>
          <a:bodyPr>
            <a:no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TCR sequencing reveals a shift in gamma chain </a:t>
            </a:r>
            <a:r>
              <a:rPr lang="en-US" sz="2000" b="1" dirty="0">
                <a:solidFill>
                  <a:schemeClr val="bg1"/>
                </a:solidFill>
              </a:rPr>
              <a:t>u</a:t>
            </a:r>
            <a:r>
              <a:rPr lang="en-US" sz="2000" b="1" dirty="0" smtClean="0">
                <a:solidFill>
                  <a:schemeClr val="bg1"/>
                </a:solidFill>
              </a:rPr>
              <a:t>sage in V</a:t>
            </a:r>
            <a:r>
              <a:rPr lang="en-US" sz="2000" b="1" dirty="0">
                <a:solidFill>
                  <a:srgbClr val="FFFFFF"/>
                </a:solidFill>
              </a:rPr>
              <a:t>δ</a:t>
            </a:r>
            <a:r>
              <a:rPr lang="en-US" sz="2000" b="1" dirty="0" smtClean="0">
                <a:solidFill>
                  <a:schemeClr val="bg1"/>
                </a:solidFill>
              </a:rPr>
              <a:t>1 T cells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58271" y="4848645"/>
            <a:ext cx="10857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FFFF"/>
                </a:solidFill>
              </a:rPr>
              <a:t>Unpublished data</a:t>
            </a:r>
            <a:endParaRPr lang="en-US" sz="1000" dirty="0">
              <a:solidFill>
                <a:srgbClr val="FFFFFF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459625" y="1037370"/>
            <a:ext cx="3423920" cy="1741906"/>
          </a:xfrm>
          <a:prstGeom prst="rect">
            <a:avLst/>
          </a:prstGeom>
          <a:noFill/>
          <a:ln w="1905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3459625" y="3136899"/>
            <a:ext cx="3423920" cy="1741906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7267877" y="1723657"/>
            <a:ext cx="1672253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r>
              <a:rPr lang="en-US" b="1" dirty="0" smtClean="0">
                <a:ln>
                  <a:prstDash val="solid"/>
                </a:ln>
                <a:solidFill>
                  <a:srgbClr val="FF6600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Small Intestine</a:t>
            </a:r>
            <a:endParaRPr lang="en-US" b="1" dirty="0">
              <a:ln>
                <a:prstDash val="solid"/>
              </a:ln>
              <a:solidFill>
                <a:srgbClr val="FF6600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723017" y="3829713"/>
            <a:ext cx="761972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r>
              <a:rPr lang="en-US" b="1" dirty="0" smtClean="0">
                <a:ln>
                  <a:prstDash val="solid"/>
                </a:ln>
                <a:solidFill>
                  <a:srgbClr val="FF0000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Blood</a:t>
            </a:r>
            <a:endParaRPr lang="en-US" b="1" dirty="0">
              <a:ln>
                <a:prstDash val="solid"/>
              </a:ln>
              <a:solidFill>
                <a:srgbClr val="FF0000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099959" y="1155480"/>
            <a:ext cx="954107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r>
              <a:rPr lang="en-US" b="1" dirty="0" smtClean="0">
                <a:ln>
                  <a:prstDash val="solid"/>
                </a:ln>
                <a:solidFill>
                  <a:srgbClr val="66CCFF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Control</a:t>
            </a:r>
            <a:endParaRPr lang="en-US" b="1" dirty="0">
              <a:ln>
                <a:prstDash val="solid"/>
              </a:ln>
              <a:solidFill>
                <a:srgbClr val="66CCFF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975112" y="1723657"/>
            <a:ext cx="1203800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r>
              <a:rPr lang="en-US" b="1" dirty="0" smtClean="0">
                <a:ln>
                  <a:prstDash val="solid"/>
                </a:ln>
                <a:solidFill>
                  <a:srgbClr val="FF0000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Active CD</a:t>
            </a:r>
            <a:endParaRPr lang="en-US" b="1" dirty="0">
              <a:ln>
                <a:prstDash val="solid"/>
              </a:ln>
              <a:solidFill>
                <a:srgbClr val="FF0000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698294" y="2254109"/>
            <a:ext cx="1757437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r>
              <a:rPr lang="en-US" b="1" dirty="0" smtClean="0">
                <a:ln>
                  <a:prstDash val="solid"/>
                </a:ln>
                <a:solidFill>
                  <a:srgbClr val="66FF66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Gluten Free CD</a:t>
            </a:r>
            <a:endParaRPr lang="en-US" b="1" dirty="0">
              <a:ln>
                <a:prstDash val="solid"/>
              </a:ln>
              <a:solidFill>
                <a:srgbClr val="66FF66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099959" y="3231947"/>
            <a:ext cx="954107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r>
              <a:rPr lang="en-US" b="1" dirty="0" smtClean="0">
                <a:ln>
                  <a:prstDash val="solid"/>
                </a:ln>
                <a:solidFill>
                  <a:srgbClr val="66CCFF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Control</a:t>
            </a:r>
            <a:endParaRPr lang="en-US" b="1" dirty="0">
              <a:ln>
                <a:prstDash val="solid"/>
              </a:ln>
              <a:solidFill>
                <a:srgbClr val="66CCFF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975112" y="3821981"/>
            <a:ext cx="1203800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r>
              <a:rPr lang="en-US" b="1" dirty="0" smtClean="0">
                <a:ln>
                  <a:prstDash val="solid"/>
                </a:ln>
                <a:solidFill>
                  <a:srgbClr val="FF0000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Active CD</a:t>
            </a:r>
            <a:endParaRPr lang="en-US" b="1" dirty="0">
              <a:ln>
                <a:prstDash val="solid"/>
              </a:ln>
              <a:solidFill>
                <a:srgbClr val="FF0000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698294" y="4373323"/>
            <a:ext cx="1757437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r>
              <a:rPr lang="en-US" b="1" dirty="0" smtClean="0">
                <a:ln>
                  <a:prstDash val="solid"/>
                </a:ln>
                <a:solidFill>
                  <a:srgbClr val="66FF66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Gluten Free CD</a:t>
            </a:r>
            <a:endParaRPr lang="en-US" b="1" dirty="0">
              <a:ln>
                <a:prstDash val="solid"/>
              </a:ln>
              <a:solidFill>
                <a:srgbClr val="66FF66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385987" y="741323"/>
            <a:ext cx="8386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Subject #1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395089" y="2833862"/>
            <a:ext cx="8386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Subject #1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287687" y="741323"/>
            <a:ext cx="8386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Subject #2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296789" y="2833862"/>
            <a:ext cx="8386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Subject #2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227487" y="741323"/>
            <a:ext cx="8386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Subject #3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236589" y="2833862"/>
            <a:ext cx="8386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Subject #3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148205" y="741323"/>
            <a:ext cx="8386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Subject #4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157307" y="2833862"/>
            <a:ext cx="8386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Subject #4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368300" y="1034352"/>
            <a:ext cx="400050" cy="325491"/>
          </a:xfrm>
          <a:prstGeom prst="rect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368300" y="1338948"/>
            <a:ext cx="400050" cy="325491"/>
          </a:xfrm>
          <a:prstGeom prst="rect">
            <a:avLst/>
          </a:prstGeom>
          <a:solidFill>
            <a:srgbClr val="00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FFF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368300" y="1647741"/>
            <a:ext cx="400050" cy="325491"/>
          </a:xfrm>
          <a:prstGeom prst="rect">
            <a:avLst/>
          </a:prstGeom>
          <a:solidFill>
            <a:srgbClr val="00FF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368300" y="1970853"/>
            <a:ext cx="400050" cy="325491"/>
          </a:xfrm>
          <a:prstGeom prst="rect">
            <a:avLst/>
          </a:prstGeom>
          <a:solidFill>
            <a:srgbClr val="FF008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368300" y="2296344"/>
            <a:ext cx="400050" cy="325491"/>
          </a:xfrm>
          <a:prstGeom prst="rect">
            <a:avLst/>
          </a:prstGeom>
          <a:solidFill>
            <a:srgbClr val="FF8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368300" y="2615175"/>
            <a:ext cx="400050" cy="325491"/>
          </a:xfrm>
          <a:prstGeom prst="rect">
            <a:avLst/>
          </a:prstGeom>
          <a:solidFill>
            <a:srgbClr val="8000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368300" y="2940653"/>
            <a:ext cx="400050" cy="325491"/>
          </a:xfrm>
          <a:prstGeom prst="rect">
            <a:avLst/>
          </a:prstGeom>
          <a:solidFill>
            <a:srgbClr val="FFFF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768350" y="1043210"/>
            <a:ext cx="5066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Vg2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68350" y="1347806"/>
            <a:ext cx="5066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Vg3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68350" y="1656598"/>
            <a:ext cx="5066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Vg4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68350" y="1979711"/>
            <a:ext cx="5066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Vg5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68350" y="2305201"/>
            <a:ext cx="5066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Vg8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768350" y="2624032"/>
            <a:ext cx="5066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Vg9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68350" y="2949510"/>
            <a:ext cx="596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Vg10</a:t>
            </a:r>
            <a:endParaRPr lang="en-US" sz="1400" dirty="0">
              <a:solidFill>
                <a:srgbClr val="FFFFFF"/>
              </a:solidFill>
            </a:endParaRPr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9625" y="1037370"/>
            <a:ext cx="3423920" cy="566823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9625" y="1608192"/>
            <a:ext cx="3423920" cy="559164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9626" y="2167356"/>
            <a:ext cx="3423919" cy="589803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9626" y="3139917"/>
            <a:ext cx="3423920" cy="579550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9625" y="3706086"/>
            <a:ext cx="3423920" cy="579550"/>
          </a:xfrm>
          <a:prstGeom prst="rect">
            <a:avLst/>
          </a:prstGeom>
        </p:spPr>
      </p:pic>
      <p:pic>
        <p:nvPicPr>
          <p:cNvPr id="85" name="Picture 8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59626" y="4285636"/>
            <a:ext cx="2483975" cy="5808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7287" y="3754991"/>
            <a:ext cx="169038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FFCC66"/>
                </a:solidFill>
              </a:rPr>
              <a:t>In collaboration with </a:t>
            </a:r>
          </a:p>
          <a:p>
            <a:pPr algn="ctr"/>
            <a:r>
              <a:rPr lang="en-US" sz="1400" dirty="0" smtClean="0">
                <a:solidFill>
                  <a:srgbClr val="FFCC66"/>
                </a:solidFill>
              </a:rPr>
              <a:t>David Price</a:t>
            </a:r>
            <a:endParaRPr lang="en-US" sz="1400" dirty="0">
              <a:solidFill>
                <a:srgbClr val="FFCC66"/>
              </a:solidFill>
            </a:endParaRPr>
          </a:p>
          <a:p>
            <a:pPr algn="ctr"/>
            <a:r>
              <a:rPr lang="en-US" sz="1400" dirty="0" smtClean="0">
                <a:solidFill>
                  <a:srgbClr val="FFCC66"/>
                </a:solidFill>
              </a:rPr>
              <a:t>Kristin Ladell</a:t>
            </a:r>
          </a:p>
          <a:p>
            <a:pPr algn="ctr"/>
            <a:r>
              <a:rPr lang="en-US" sz="1400" dirty="0" smtClean="0">
                <a:solidFill>
                  <a:srgbClr val="FFCC66"/>
                </a:solidFill>
              </a:rPr>
              <a:t>James McLaren</a:t>
            </a:r>
            <a:endParaRPr lang="en-US" sz="1400" dirty="0">
              <a:solidFill>
                <a:srgbClr val="FFCC66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05637" y="861619"/>
            <a:ext cx="2332727" cy="3988020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5932187" y="2670963"/>
            <a:ext cx="1672253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r>
              <a:rPr lang="en-US" b="1" dirty="0" smtClean="0">
                <a:ln>
                  <a:prstDash val="solid"/>
                </a:ln>
                <a:solidFill>
                  <a:srgbClr val="FF6600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Small Intestine</a:t>
            </a:r>
            <a:endParaRPr lang="en-US" b="1" dirty="0">
              <a:ln>
                <a:prstDash val="solid"/>
              </a:ln>
              <a:solidFill>
                <a:srgbClr val="FF6600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57490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9" grpId="0" animBg="1"/>
      <p:bldP spid="40" grpId="0" animBg="1"/>
      <p:bldP spid="41" grpId="0" animBg="1"/>
      <p:bldP spid="42" grpId="0" animBg="1"/>
      <p:bldP spid="43" grpId="0"/>
      <p:bldP spid="43" grpId="1"/>
      <p:bldP spid="45" grpId="0"/>
      <p:bldP spid="45" grpId="1"/>
      <p:bldP spid="47" grpId="0"/>
      <p:bldP spid="47" grpId="1"/>
      <p:bldP spid="49" grpId="0"/>
      <p:bldP spid="49" grpId="1"/>
      <p:bldP spid="50" grpId="0"/>
      <p:bldP spid="50" grpId="1"/>
      <p:bldP spid="51" grpId="0"/>
      <p:bldP spid="51" grpId="1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9" grpId="0"/>
      <p:bldP spid="70" grpId="0"/>
      <p:bldP spid="71" grpId="0"/>
      <p:bldP spid="72" grpId="0"/>
      <p:bldP spid="73" grpId="0"/>
      <p:bldP spid="74" grpId="0"/>
      <p:bldP spid="75" grpId="0"/>
      <p:bldP spid="44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4758" y="205979"/>
            <a:ext cx="3072547" cy="523854"/>
          </a:xfrm>
          <a:ln>
            <a:solidFill>
              <a:srgbClr val="8000FF"/>
            </a:solidFill>
          </a:ln>
        </p:spPr>
        <p:txBody>
          <a:bodyPr>
            <a:noAutofit/>
          </a:bodyPr>
          <a:lstStyle/>
          <a:p>
            <a:r>
              <a:rPr lang="en-US" sz="2200" b="1" dirty="0" smtClean="0">
                <a:solidFill>
                  <a:schemeClr val="bg1"/>
                </a:solidFill>
              </a:rPr>
              <a:t>Conclusion</a:t>
            </a:r>
            <a:endParaRPr lang="en-US" sz="22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02474" y="4843275"/>
            <a:ext cx="20463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>
                <a:solidFill>
                  <a:schemeClr val="bg1"/>
                </a:solidFill>
              </a:rPr>
              <a:t>Uldrich</a:t>
            </a:r>
            <a:r>
              <a:rPr lang="en-US" sz="1000" dirty="0" smtClean="0">
                <a:solidFill>
                  <a:schemeClr val="bg1"/>
                </a:solidFill>
              </a:rPr>
              <a:t>, P et al. </a:t>
            </a:r>
            <a:r>
              <a:rPr lang="en-US" sz="1000" i="1" dirty="0" smtClean="0">
                <a:solidFill>
                  <a:schemeClr val="bg1"/>
                </a:solidFill>
              </a:rPr>
              <a:t>Nat Immunol. </a:t>
            </a:r>
            <a:r>
              <a:rPr lang="en-US" sz="1000" dirty="0" smtClean="0">
                <a:solidFill>
                  <a:schemeClr val="bg1"/>
                </a:solidFill>
              </a:rPr>
              <a:t>2013.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08200" y="4843275"/>
            <a:ext cx="18158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>
                <a:solidFill>
                  <a:schemeClr val="bg1"/>
                </a:solidFill>
              </a:rPr>
              <a:t>Luoma</a:t>
            </a:r>
            <a:r>
              <a:rPr lang="en-US" sz="1000" dirty="0" smtClean="0">
                <a:solidFill>
                  <a:schemeClr val="bg1"/>
                </a:solidFill>
              </a:rPr>
              <a:t>, A et al. </a:t>
            </a:r>
            <a:r>
              <a:rPr lang="en-US" sz="1000" i="1" dirty="0" smtClean="0">
                <a:solidFill>
                  <a:schemeClr val="bg1"/>
                </a:solidFill>
              </a:rPr>
              <a:t>Immunity</a:t>
            </a:r>
            <a:r>
              <a:rPr lang="en-US" sz="1000" dirty="0" smtClean="0">
                <a:solidFill>
                  <a:schemeClr val="bg1"/>
                </a:solidFill>
              </a:rPr>
              <a:t> 2013.</a:t>
            </a:r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108200" cy="5143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7300" y="0"/>
            <a:ext cx="1536700" cy="5130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43839" y="1096825"/>
            <a:ext cx="5135685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sz="1500" dirty="0" smtClean="0">
                <a:solidFill>
                  <a:srgbClr val="FFFFFF"/>
                </a:solidFill>
              </a:rPr>
              <a:t>Vδ1 bearing T cells are not overrepresented in the expansion of TCR </a:t>
            </a:r>
            <a:r>
              <a:rPr lang="en-US" sz="1500" dirty="0">
                <a:solidFill>
                  <a:srgbClr val="FFFFFF"/>
                </a:solidFill>
              </a:rPr>
              <a:t>γδ T cells </a:t>
            </a:r>
            <a:r>
              <a:rPr lang="en-US" sz="1500" dirty="0" smtClean="0">
                <a:solidFill>
                  <a:srgbClr val="FFFFFF"/>
                </a:solidFill>
              </a:rPr>
              <a:t>found in CD.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500" dirty="0">
                <a:solidFill>
                  <a:srgbClr val="FFFFFF"/>
                </a:solidFill>
              </a:rPr>
              <a:t>Vδ1 T cells </a:t>
            </a:r>
            <a:r>
              <a:rPr lang="en-US" sz="1500" dirty="0" smtClean="0">
                <a:solidFill>
                  <a:srgbClr val="FFFFFF"/>
                </a:solidFill>
              </a:rPr>
              <a:t>bearing the Vγ4 chain are selected in the small intestine </a:t>
            </a:r>
            <a:r>
              <a:rPr lang="en-US" sz="1500" dirty="0">
                <a:solidFill>
                  <a:srgbClr val="FFFFFF"/>
                </a:solidFill>
              </a:rPr>
              <a:t>of </a:t>
            </a:r>
            <a:r>
              <a:rPr lang="en-US" sz="1500" dirty="0" smtClean="0">
                <a:solidFill>
                  <a:srgbClr val="FFFFFF"/>
                </a:solidFill>
              </a:rPr>
              <a:t>controls suggesting homeostasis in the small intestine is driven by a ligand that involves  recognition by </a:t>
            </a:r>
            <a:r>
              <a:rPr lang="en-US" sz="1500" dirty="0">
                <a:solidFill>
                  <a:srgbClr val="FFFFFF"/>
                </a:solidFill>
              </a:rPr>
              <a:t>Vγ4</a:t>
            </a:r>
            <a:r>
              <a:rPr lang="en-US" sz="1500" dirty="0" smtClean="0">
                <a:solidFill>
                  <a:srgbClr val="FFFFFF"/>
                </a:solidFill>
              </a:rPr>
              <a:t>.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500" dirty="0" smtClean="0">
                <a:solidFill>
                  <a:srgbClr val="FFFFFF"/>
                </a:solidFill>
              </a:rPr>
              <a:t>The </a:t>
            </a:r>
            <a:r>
              <a:rPr lang="en-US" sz="1500" dirty="0">
                <a:solidFill>
                  <a:srgbClr val="FFFFFF"/>
                </a:solidFill>
              </a:rPr>
              <a:t>shift in gamma chain </a:t>
            </a:r>
            <a:r>
              <a:rPr lang="en-US" sz="1500" dirty="0" smtClean="0">
                <a:solidFill>
                  <a:srgbClr val="FFFFFF"/>
                </a:solidFill>
              </a:rPr>
              <a:t>usage and low diversity in active CD suggests that </a:t>
            </a:r>
            <a:r>
              <a:rPr lang="en-US" sz="1500" dirty="0">
                <a:solidFill>
                  <a:srgbClr val="FFFFFF"/>
                </a:solidFill>
              </a:rPr>
              <a:t>the gamma chain </a:t>
            </a:r>
            <a:r>
              <a:rPr lang="en-US" sz="1500" dirty="0" smtClean="0">
                <a:solidFill>
                  <a:srgbClr val="FFFFFF"/>
                </a:solidFill>
              </a:rPr>
              <a:t>may be implicated </a:t>
            </a:r>
            <a:r>
              <a:rPr lang="en-US" sz="1500" dirty="0">
                <a:solidFill>
                  <a:srgbClr val="FFFFFF"/>
                </a:solidFill>
              </a:rPr>
              <a:t>in </a:t>
            </a:r>
            <a:r>
              <a:rPr lang="en-US" sz="1500" dirty="0" smtClean="0">
                <a:solidFill>
                  <a:srgbClr val="FFFFFF"/>
                </a:solidFill>
              </a:rPr>
              <a:t>recognition of a CD-associated ligand.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500" dirty="0" smtClean="0">
                <a:solidFill>
                  <a:srgbClr val="FFFFFF"/>
                </a:solidFill>
              </a:rPr>
              <a:t>The increase in diversity at the level of the gamma chain in GFD patients with some restoration of the </a:t>
            </a:r>
            <a:r>
              <a:rPr lang="en-US" sz="1500" dirty="0">
                <a:solidFill>
                  <a:srgbClr val="FFFFFF"/>
                </a:solidFill>
              </a:rPr>
              <a:t>Vγ4 </a:t>
            </a:r>
            <a:r>
              <a:rPr lang="en-US" sz="1500" dirty="0" smtClean="0">
                <a:solidFill>
                  <a:srgbClr val="FFFFFF"/>
                </a:solidFill>
              </a:rPr>
              <a:t>subset suggests a CD associated dynamic turnover in Vδ1 T cell subsets.</a:t>
            </a:r>
          </a:p>
          <a:p>
            <a:pPr marL="285750" indent="-285750" algn="just">
              <a:buFont typeface="Arial"/>
              <a:buChar char="•"/>
            </a:pPr>
            <a:r>
              <a:rPr lang="en-US" sz="1500" dirty="0" smtClean="0">
                <a:solidFill>
                  <a:srgbClr val="FFFFFF"/>
                </a:solidFill>
              </a:rPr>
              <a:t>These data suggest the gamma chain may play a critical role in TCR γδ recognition in the small intestine. </a:t>
            </a:r>
          </a:p>
        </p:txBody>
      </p:sp>
    </p:spTree>
    <p:extLst>
      <p:ext uri="{BB962C8B-B14F-4D97-AF65-F5344CB8AC3E}">
        <p14:creationId xmlns:p14="http://schemas.microsoft.com/office/powerpoint/2010/main" val="1201705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7372" y="208770"/>
            <a:ext cx="3929256" cy="482888"/>
          </a:xfrm>
          <a:ln>
            <a:solidFill>
              <a:srgbClr val="8000FF"/>
            </a:solidFill>
          </a:ln>
        </p:spPr>
        <p:txBody>
          <a:bodyPr>
            <a:normAutofit/>
          </a:bodyPr>
          <a:lstStyle/>
          <a:p>
            <a:r>
              <a:rPr lang="en-US" sz="2200" b="1" dirty="0" smtClean="0">
                <a:solidFill>
                  <a:srgbClr val="FFFFFF"/>
                </a:solidFill>
                <a:latin typeface="Arial (Headings)"/>
                <a:cs typeface="Arial (Headings)"/>
              </a:rPr>
              <a:t>Acknowledgments</a:t>
            </a:r>
            <a:endParaRPr lang="en-US" sz="2200" b="1" dirty="0">
              <a:solidFill>
                <a:srgbClr val="FFFFFF"/>
              </a:solidFill>
              <a:latin typeface="Arial (Headings)"/>
              <a:cs typeface="Arial (Headings)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0" y="1146816"/>
            <a:ext cx="1804171" cy="393734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1600" b="1" u="dbl" dirty="0" smtClean="0">
                <a:solidFill>
                  <a:srgbClr val="FFFFFF"/>
                </a:solidFill>
                <a:uFill>
                  <a:solidFill>
                    <a:srgbClr val="8000FF"/>
                  </a:solidFill>
                </a:uFill>
                <a:latin typeface="Times New Roman (Body)"/>
                <a:cs typeface="Times New Roman (Body)"/>
              </a:rPr>
              <a:t>Jabri Lab </a:t>
            </a:r>
          </a:p>
          <a:p>
            <a:pPr marL="0" indent="0" algn="ctr">
              <a:buNone/>
            </a:pPr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Bana Jabri</a:t>
            </a:r>
          </a:p>
          <a:p>
            <a:pPr marL="0" indent="0" algn="ctr">
              <a:buNone/>
            </a:pPr>
            <a:r>
              <a:rPr lang="en-US" sz="1400" dirty="0" err="1">
                <a:solidFill>
                  <a:srgbClr val="FFFFFF"/>
                </a:solidFill>
                <a:latin typeface="Times New Roman (Body)"/>
                <a:cs typeface="Times New Roman (Body)"/>
              </a:rPr>
              <a:t>Cezary</a:t>
            </a:r>
            <a:r>
              <a:rPr lang="en-US" sz="1400" dirty="0">
                <a:solidFill>
                  <a:srgbClr val="FFFFFF"/>
                </a:solidFill>
                <a:latin typeface="Times New Roman (Body)"/>
                <a:cs typeface="Times New Roman (Body)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Times New Roman (Body)"/>
                <a:cs typeface="Times New Roman (Body)"/>
              </a:rPr>
              <a:t>Ciszewski</a:t>
            </a:r>
            <a:r>
              <a:rPr lang="en-US" sz="1400" dirty="0">
                <a:solidFill>
                  <a:srgbClr val="FFFFFF"/>
                </a:solidFill>
                <a:latin typeface="Times New Roman (Body)"/>
                <a:cs typeface="Times New Roman (Body)"/>
              </a:rPr>
              <a:t> </a:t>
            </a:r>
            <a:endParaRPr lang="en-US" sz="1400" dirty="0" smtClean="0">
              <a:solidFill>
                <a:srgbClr val="FFFFFF"/>
              </a:solidFill>
              <a:latin typeface="Times New Roman (Body)"/>
              <a:cs typeface="Times New Roman (Body)"/>
            </a:endParaRPr>
          </a:p>
          <a:p>
            <a:pPr marL="0" indent="0" algn="ctr">
              <a:buNone/>
            </a:pPr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Kathryn </a:t>
            </a:r>
            <a:r>
              <a:rPr lang="en-US" sz="1400" dirty="0" err="1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Lesko</a:t>
            </a:r>
            <a:endParaRPr lang="en-US" sz="1400" dirty="0" smtClean="0">
              <a:solidFill>
                <a:srgbClr val="FFFFFF"/>
              </a:solidFill>
              <a:latin typeface="Times New Roman (Body)"/>
              <a:cs typeface="Times New Roman (Body)"/>
            </a:endParaRPr>
          </a:p>
          <a:p>
            <a:pPr marL="0" indent="0" algn="ctr">
              <a:buNone/>
            </a:pPr>
            <a:endParaRPr lang="en-US" sz="1400" dirty="0" smtClean="0">
              <a:solidFill>
                <a:srgbClr val="FFFFFF"/>
              </a:solidFill>
              <a:latin typeface="Times New Roman (Body)"/>
              <a:cs typeface="Times New Roman (Body)"/>
            </a:endParaRPr>
          </a:p>
          <a:p>
            <a:pPr marL="0" indent="0" algn="ctr">
              <a:buNone/>
            </a:pPr>
            <a:r>
              <a:rPr lang="en-US" sz="1600" b="1" dirty="0">
                <a:solidFill>
                  <a:srgbClr val="FFFFFF"/>
                </a:solidFill>
              </a:rPr>
              <a:t>R01 DK067180</a:t>
            </a:r>
          </a:p>
          <a:p>
            <a:pPr marL="0" indent="0" algn="ctr">
              <a:buNone/>
            </a:pPr>
            <a:endParaRPr lang="en-US" sz="1400" dirty="0" smtClean="0">
              <a:solidFill>
                <a:srgbClr val="FFFFFF"/>
              </a:solidFill>
              <a:latin typeface="Times New Roman (Body)"/>
              <a:cs typeface="Times New Roman (Body)"/>
            </a:endParaRPr>
          </a:p>
          <a:p>
            <a:pPr marL="0" indent="0" algn="ctr">
              <a:buNone/>
            </a:pPr>
            <a:r>
              <a:rPr lang="en-US" sz="1600" b="1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Immunology Training Grant </a:t>
            </a:r>
          </a:p>
          <a:p>
            <a:pPr marL="0" indent="0" algn="ctr">
              <a:buNone/>
            </a:pPr>
            <a:endParaRPr lang="en-US" sz="1400" dirty="0">
              <a:solidFill>
                <a:srgbClr val="FFFFFF"/>
              </a:solidFill>
              <a:latin typeface="Times New Roman (Body)"/>
              <a:cs typeface="Times New Roman (Body)"/>
            </a:endParaRPr>
          </a:p>
          <a:p>
            <a:pPr marL="0" indent="0" algn="ctr">
              <a:buNone/>
            </a:pPr>
            <a:r>
              <a:rPr lang="en-US" sz="1600" b="1" u="dbl" dirty="0" smtClean="0">
                <a:solidFill>
                  <a:srgbClr val="FFFFFF"/>
                </a:solidFill>
                <a:uFill>
                  <a:solidFill>
                    <a:srgbClr val="8000FF"/>
                  </a:solidFill>
                </a:uFill>
                <a:latin typeface="Times New Roman (Body)"/>
                <a:cs typeface="Times New Roman (Body)"/>
              </a:rPr>
              <a:t>Physicians</a:t>
            </a:r>
          </a:p>
          <a:p>
            <a:pPr marL="0" indent="0" algn="ctr">
              <a:buNone/>
            </a:pPr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Stefano </a:t>
            </a:r>
            <a:r>
              <a:rPr lang="en-US" sz="1400" dirty="0">
                <a:solidFill>
                  <a:srgbClr val="FFFFFF"/>
                </a:solidFill>
                <a:latin typeface="Times New Roman (Body)"/>
                <a:cs typeface="Times New Roman (Body)"/>
              </a:rPr>
              <a:t>Guandalini </a:t>
            </a:r>
          </a:p>
          <a:p>
            <a:pPr marL="0" indent="0" algn="ctr">
              <a:buNone/>
            </a:pPr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Sonia Kupfer </a:t>
            </a:r>
          </a:p>
          <a:p>
            <a:pPr marL="0" indent="0" algn="ctr">
              <a:buNone/>
            </a:pPr>
            <a:r>
              <a:rPr lang="en-US" sz="1400" dirty="0">
                <a:solidFill>
                  <a:srgbClr val="FFFFFF"/>
                </a:solidFill>
                <a:latin typeface="Times New Roman (Body)"/>
                <a:cs typeface="Times New Roman (Body)"/>
              </a:rPr>
              <a:t>C</a:t>
            </a:r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arol Semrad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276031" y="1146816"/>
            <a:ext cx="186796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dbl" dirty="0" smtClean="0">
                <a:solidFill>
                  <a:srgbClr val="FFFFFF"/>
                </a:solidFill>
                <a:uFill>
                  <a:solidFill>
                    <a:srgbClr val="8000FF"/>
                  </a:solidFill>
                </a:uFill>
                <a:latin typeface="Times New Roman (Body)"/>
                <a:cs typeface="Times New Roman (Body)"/>
              </a:rPr>
              <a:t>Price Lab</a:t>
            </a:r>
          </a:p>
          <a:p>
            <a:pPr algn="ctr"/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David Price</a:t>
            </a:r>
          </a:p>
          <a:p>
            <a:pPr algn="ctr"/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Kristin Ladell</a:t>
            </a:r>
          </a:p>
          <a:p>
            <a:pPr algn="ctr"/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James McLaren</a:t>
            </a:r>
          </a:p>
          <a:p>
            <a:pPr algn="ctr"/>
            <a:endParaRPr lang="en-US" sz="1400" dirty="0" smtClean="0">
              <a:solidFill>
                <a:srgbClr val="FFFFFF"/>
              </a:solidFill>
              <a:latin typeface="Times New Roman (Body)"/>
              <a:cs typeface="Times New Roman (Body)"/>
            </a:endParaRPr>
          </a:p>
          <a:p>
            <a:pPr algn="ctr"/>
            <a:r>
              <a:rPr lang="en-US" sz="1600" b="1" u="dbl" dirty="0" smtClean="0">
                <a:solidFill>
                  <a:srgbClr val="FFFFFF"/>
                </a:solidFill>
                <a:uFill>
                  <a:solidFill>
                    <a:srgbClr val="8000FF"/>
                  </a:solidFill>
                </a:uFill>
                <a:latin typeface="Times New Roman (Body)"/>
                <a:cs typeface="Times New Roman (Body)"/>
              </a:rPr>
              <a:t>Koning Lab</a:t>
            </a:r>
          </a:p>
          <a:p>
            <a:pPr algn="ctr"/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Fritz Koning</a:t>
            </a:r>
          </a:p>
          <a:p>
            <a:pPr algn="ctr"/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Vincent Van Unen</a:t>
            </a:r>
          </a:p>
          <a:p>
            <a:pPr algn="ctr"/>
            <a:endParaRPr lang="en-US" sz="1400" b="1" dirty="0">
              <a:solidFill>
                <a:srgbClr val="FFFFFF"/>
              </a:solidFill>
              <a:latin typeface="Times New Roman (Body)"/>
              <a:cs typeface="Times New Roman (Body)"/>
            </a:endParaRPr>
          </a:p>
          <a:p>
            <a:pPr algn="ctr"/>
            <a:r>
              <a:rPr lang="en-US" sz="1600" b="1" u="dbl" dirty="0" smtClean="0">
                <a:solidFill>
                  <a:srgbClr val="FFFFFF"/>
                </a:solidFill>
                <a:uFill>
                  <a:solidFill>
                    <a:srgbClr val="8000FF"/>
                  </a:solidFill>
                </a:uFill>
                <a:latin typeface="Times New Roman (Body)"/>
                <a:cs typeface="Times New Roman (Body)"/>
              </a:rPr>
              <a:t>Wijmenga Lab</a:t>
            </a:r>
          </a:p>
          <a:p>
            <a:pPr algn="ctr"/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Cisca Wijmenga</a:t>
            </a:r>
          </a:p>
          <a:p>
            <a:pPr algn="ctr"/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Raul Gamboa</a:t>
            </a:r>
          </a:p>
          <a:p>
            <a:pPr algn="ctr"/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Yang Li</a:t>
            </a:r>
          </a:p>
          <a:p>
            <a:pPr algn="ctr"/>
            <a:r>
              <a:rPr lang="en-US" sz="1400" dirty="0" err="1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Sebo</a:t>
            </a:r>
            <a:r>
              <a:rPr lang="en-US" sz="1400" dirty="0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latin typeface="Times New Roman (Body)"/>
                <a:cs typeface="Times New Roman (Body)"/>
              </a:rPr>
              <a:t>Withoff</a:t>
            </a:r>
            <a:endParaRPr lang="en-US" sz="1400" dirty="0" smtClean="0">
              <a:solidFill>
                <a:srgbClr val="FFFFFF"/>
              </a:solidFill>
              <a:latin typeface="Times New Roman (Body)"/>
              <a:cs typeface="Times New Roman (Body)"/>
            </a:endParaRPr>
          </a:p>
          <a:p>
            <a:pPr algn="ctr"/>
            <a:endParaRPr lang="en-US" sz="1400" dirty="0" smtClean="0">
              <a:solidFill>
                <a:srgbClr val="FFFFFF"/>
              </a:solidFill>
              <a:latin typeface="Times New Roman (Body)"/>
              <a:cs typeface="Times New Roman (Body)"/>
            </a:endParaRPr>
          </a:p>
          <a:p>
            <a:pPr algn="ctr"/>
            <a:r>
              <a:rPr lang="en-US" sz="1600" b="1" u="dbl" dirty="0">
                <a:solidFill>
                  <a:srgbClr val="FFFFFF"/>
                </a:solidFill>
                <a:uFill>
                  <a:solidFill>
                    <a:srgbClr val="8000FF"/>
                  </a:solidFill>
                </a:uFill>
                <a:latin typeface="Times New Roman (Body)"/>
                <a:cs typeface="Times New Roman (Body)"/>
              </a:rPr>
              <a:t>Barreiro Lab</a:t>
            </a:r>
          </a:p>
          <a:p>
            <a:pPr algn="ctr"/>
            <a:r>
              <a:rPr lang="en-US" sz="1400" dirty="0">
                <a:solidFill>
                  <a:srgbClr val="FFFFFF"/>
                </a:solidFill>
                <a:latin typeface="Times New Roman (Body)"/>
                <a:cs typeface="Times New Roman (Body)"/>
              </a:rPr>
              <a:t>Luis Barreiro</a:t>
            </a:r>
          </a:p>
          <a:p>
            <a:pPr algn="ctr"/>
            <a:endParaRPr lang="en-US" sz="1400" dirty="0" smtClean="0">
              <a:solidFill>
                <a:srgbClr val="FFFFFF"/>
              </a:solidFill>
              <a:latin typeface="Times New Roman (Body)"/>
              <a:cs typeface="Times New Roman (Body)"/>
            </a:endParaRPr>
          </a:p>
        </p:txBody>
      </p:sp>
      <p:pic>
        <p:nvPicPr>
          <p:cNvPr id="6" name="Picture 5" descr="0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165" y="1095186"/>
            <a:ext cx="5069671" cy="33578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53107" y="1211638"/>
            <a:ext cx="278617" cy="43088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sz="2200" b="1" dirty="0" smtClean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j-lt"/>
              </a:rPr>
              <a:t>!</a:t>
            </a:r>
            <a:endParaRPr lang="en-US" sz="2200" b="1" dirty="0">
              <a:ln w="11430"/>
              <a:solidFill>
                <a:srgbClr val="FF0000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43400" y="1047370"/>
            <a:ext cx="278617" cy="43088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sz="2200" b="1" dirty="0" smtClean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j-lt"/>
              </a:rPr>
              <a:t>!</a:t>
            </a:r>
            <a:endParaRPr lang="en-US" sz="2200" b="1" dirty="0">
              <a:ln w="11430"/>
              <a:solidFill>
                <a:srgbClr val="FF0000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55818" y="1070236"/>
            <a:ext cx="278617" cy="43088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sz="2200" b="1" dirty="0" smtClean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j-lt"/>
              </a:rPr>
              <a:t>!</a:t>
            </a:r>
            <a:endParaRPr lang="en-US" sz="2200" b="1" dirty="0">
              <a:ln w="11430"/>
              <a:solidFill>
                <a:srgbClr val="FF0000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432619" y="1188823"/>
            <a:ext cx="278617" cy="43088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sz="2200" b="1" dirty="0" smtClean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j-lt"/>
              </a:rPr>
              <a:t>!</a:t>
            </a:r>
            <a:endParaRPr lang="en-US" sz="2200" b="1" dirty="0">
              <a:ln w="11430"/>
              <a:solidFill>
                <a:srgbClr val="FF0000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+mj-lt"/>
            </a:endParaRPr>
          </a:p>
        </p:txBody>
      </p:sp>
      <p:pic>
        <p:nvPicPr>
          <p:cNvPr id="11" name="Picture 10" descr="uc_wordmark_hires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956" y="4554768"/>
            <a:ext cx="2216101" cy="47198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3" name="TextBox 12"/>
          <p:cNvSpPr txBox="1"/>
          <p:nvPr/>
        </p:nvSpPr>
        <p:spPr>
          <a:xfrm>
            <a:off x="4673843" y="2042431"/>
            <a:ext cx="278617" cy="43088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sz="2200" b="1" dirty="0" smtClean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j-lt"/>
              </a:rPr>
              <a:t>!</a:t>
            </a:r>
            <a:endParaRPr lang="en-US" sz="2200" b="1" dirty="0">
              <a:ln w="11430"/>
              <a:solidFill>
                <a:srgbClr val="FF0000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4134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3790</TotalTime>
  <Words>554</Words>
  <Application>Microsoft Macintosh PowerPoint</Application>
  <PresentationFormat>On-screen Show (16:9)</PresentationFormat>
  <Paragraphs>123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Goal of the study</vt:lpstr>
      <vt:lpstr>Approach</vt:lpstr>
      <vt:lpstr>PowerPoint Presentation</vt:lpstr>
      <vt:lpstr>TCR sequencing reveals a shift in gamma chain usage in Vδ1 T cells</vt:lpstr>
      <vt:lpstr>Conclusion</vt:lpstr>
      <vt:lpstr>Acknowledgments</vt:lpstr>
    </vt:vector>
  </TitlesOfParts>
  <Company>University of Chicago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Toufic Mayassi</dc:creator>
  <cp:lastModifiedBy>Toufic Mayassi</cp:lastModifiedBy>
  <cp:revision>323</cp:revision>
  <dcterms:created xsi:type="dcterms:W3CDTF">2015-06-05T05:46:49Z</dcterms:created>
  <dcterms:modified xsi:type="dcterms:W3CDTF">2015-06-22T10:30:16Z</dcterms:modified>
</cp:coreProperties>
</file>

<file path=docProps/thumbnail.jpeg>
</file>